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7" r:id="rId3"/>
    <p:sldId id="259" r:id="rId4"/>
    <p:sldId id="275" r:id="rId5"/>
    <p:sldId id="260" r:id="rId6"/>
    <p:sldId id="261" r:id="rId7"/>
    <p:sldId id="285" r:id="rId8"/>
    <p:sldId id="264" r:id="rId9"/>
    <p:sldId id="274" r:id="rId10"/>
    <p:sldId id="263" r:id="rId11"/>
    <p:sldId id="265" r:id="rId12"/>
    <p:sldId id="284" r:id="rId13"/>
    <p:sldId id="280" r:id="rId14"/>
    <p:sldId id="267" r:id="rId15"/>
    <p:sldId id="268" r:id="rId16"/>
    <p:sldId id="269" r:id="rId17"/>
    <p:sldId id="270" r:id="rId18"/>
    <p:sldId id="271" r:id="rId19"/>
    <p:sldId id="276" r:id="rId20"/>
    <p:sldId id="272" r:id="rId21"/>
    <p:sldId id="286" r:id="rId22"/>
    <p:sldId id="281" r:id="rId23"/>
    <p:sldId id="278" r:id="rId24"/>
    <p:sldId id="279" r:id="rId25"/>
    <p:sldId id="282" r:id="rId26"/>
    <p:sldId id="283" r:id="rId27"/>
    <p:sldId id="273" r:id="rId28"/>
    <p:sldId id="266" r:id="rId29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D93AB-AF4A-4BCD-B7D0-9EBB9D2B6B36}" v="511" dt="2023-03-15T19:27:24.353"/>
    <p1510:client id="{3A03DE23-9099-3B49-855B-59807AEC3699}" v="704" dt="2023-03-15T19:26:46.213"/>
    <p1510:client id="{7BA9A7EF-4B99-4AF5-8512-65367FF38836}" v="485" dt="2023-03-15T13:57:53.621"/>
    <p1510:client id="{ABC90F55-244D-1A79-EB26-92AB7D7D8D33}" v="356" dt="2023-03-15T13:53:14.541"/>
    <p1510:client id="{C48824A4-1551-C52E-021B-CE53AD57A9D5}" v="218" dt="2023-03-15T07:27:03.145"/>
    <p1510:client id="{D650866D-85B7-42C3-9402-C366C8E52868}" v="459" dt="2023-03-15T12:43:04.971"/>
    <p1510:client id="{E2B104DD-65B7-4126-B97B-1DC383DBB7CF}" v="89" dt="2023-03-15T14:03:36.919"/>
    <p1510:client id="{E9C03FEB-22F6-4D23-1740-CF33D101AD03}" v="153" dt="2023-03-15T07:01:10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0:45:45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4651 12676 16383 0 0,'1'-2'0'0'0,"3"0"0"0"0,0-4 0 0 0,5-2 0 0 0,3-4 0 0 0,1-2 0 0 0,3-3 0 0 0,1-1 0 0 0,3-2 0 0 0,-1-3 0 0 0,0-1 0 0 0,-2-2 0 0 0,-1 1 0 0 0,-1 1 0 0 0,-2 2 0 0 0,-1 3 0 0 0,0 3 0 0 0,0 2 0 0 0,-1 1 0 0 0,0 2 0 0 0,0 2 0 0 0,0 1 0 0 0,0-1 0 0 0,3 2 0 0 0,4 0 0 0 0,3-2 0 0 0,3-2 0 0 0,3 0 0 0 0,0-2 0 0 0,5 1 0 0 0,2 1 0 0 0,-1 0 0 0 0,4-1 0 0 0,-1-1 0 0 0,2-2 0 0 0,0 1 0 0 0,2-1 0 0 0,-2-1 0 0 0,-2 3 0 0 0,2 1 0 0 0,-2 0 0 0 0,-2 0 0 0 0,-1-1 0 0 0,-6 2 0 0 0,-1 0 0 0 0,-4 3 0 0 0,-1-1 0 0 0,-2 0 0 0 0,-3 2 0 0 0,-1-1 0 0 0,-2 2 0 0 0,-1-1 0 0 0,-1 2 0 0 0,-1-1 0 0 0,0 1 0 0 0,0 1 0 0 0,-2 0 0 0 0,-1 0 0 0 0,1-1 0 0 0,0 1 0 0 0,0-1 0 0 0,-2 0 0 0 0,0-1 0 0 0,0 1 0 0 0,0 1 0 0 0,2 2 0 0 0,1 0 0 0 0,0 0 0 0 0,1-1 0 0 0,1 0 0 0 0,0 2 0 0 0,0-1 0 0 0,1 2 0 0 0,-1-1 0 0 0,0 1 0 0 0,0 0 0 0 0,0 1 0 0 0,0-1 0 0 0,0 0 0 0 0,0 0 0 0 0,0 0 0 0 0,3 0 0 0 0,1 0 0 0 0,0 0 0 0 0,2 0 0 0 0,0 0 0 0 0,-1 0 0 0 0,-1-2 0 0 0,-1-1 0 0 0,-2 1 0 0 0,0-2 0 0 0,-1 0 0 0 0,1 1 0 0 0,-3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4:20:40.9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1753 1352 16383 0 0,'1'0'0'0'0,"0"0"0"0"0,0 1 0 0 0,1 1 0 0 0,1 0 0 0 0,-1 0 0 0 0,1-1 0 0 0,0 1 0 0 0,0-2 0 0 0,0 1 0 0 0,-1-1 0 0 0,1 0 0 0 0,0 0 0 0 0,0 0 0 0 0,0 0 0 0 0,-1 0 0 0 0,1 0 0 0 0,0 0 0 0 0,0 0 0 0 0,-1 0 0 0 0,1-1 0 0 0,0 1 0 0 0,0-1 0 0 0,-1-1 0 0 0,1 1 0 0 0,0-1 0 0 0,0 0 0 0 0,-1-1 0 0 0,0 1 0 0 0,0-1 0 0 0,-1 0 0 0 0,1 1 0 0 0,-1-1 0 0 0,-1-1 0 0 0,1 0 0 0 0,-1 0 0 0 0,0 0 0 0 0,0-1 0 0 0,0 0 0 0 0,0 1 0 0 0,0 0 0 0 0,0 0 0 0 0,-1 1 0 0 0,1 1 0 0 0,-1-1 0 0 0,-2 2 0 0 0,0 0 0 0 0,-1 0 0 0 0,-1 1 0 0 0,-1 0 0 0 0,0 0 0 0 0,-1 0 0 0 0,-1 0 0 0 0,0 0 0 0 0,0 0 0 0 0,0 0 0 0 0,1 1 0 0 0,2 0 0 0 0,0 1 0 0 0,1 0 0 0 0,1 1 0 0 0,0-1 0 0 0,1 1 0 0 0,2 1 0 0 0,-1 0 0 0 0,0 1 0 0 0,0 0 0 0 0,1 0 0 0 0,-1 0 0 0 0,1 0 0 0 0,0-1 0 0 0,0 1 0 0 0,0-1 0 0 0,0 0 0 0 0,0 0 0 0 0,0-1 0 0 0,0 0 0 0 0,0 0 0 0 0,1-1 0 0 0,0 1 0 0 0,0-1 0 0 0,2 0 0 0 0,0 0 0 0 0,1 1 0 0 0,1-1 0 0 0,1 0 0 0 0,-1 0 0 0 0,1-1 0 0 0,0 1 0 0 0,-1-1 0 0 0,0-1 0 0 0,-1 1 0 0 0,0-1 0 0 0,0 0 0 0 0,-1 0 0 0 0,0 0 0 0 0,0 0 0 0 0,0 0 0 0 0,-1 0 0 0 0,1 0 0 0 0,-1 0 0 0 0,0-2 0 0 0,-1 1 0 0 0,0 0 0 0 0,0-1 0 0 0,1 0 0 0 0,-2-1 0 0 0,1 1 0 0 0,-1-1 0 0 0,0 0 0 0 0,1-1 0 0 0,-2 1 0 0 0,1-2 0 0 0,0 1 0 0 0,0 0 0 0 0,0 0 0 0 0,-2 0 0 0 0,-1 1 0 0 0,0 0 0 0 0,-2 0 0 0 0,1-1 0 0 0,-1 1 0 0 0,0 1 0 0 0,1 0 0 0 0,-1 0 0 0 0,1 1 0 0 0,0 0 0 0 0,0 1 0 0 0,0 0 0 0 0,1 0 0 0 0,-1 0 0 0 0,1 0 0 0 0,0 0 0 0 0,0 0 0 0 0,0 0 0 0 0,1 0 0 0 0,-1 1 0 0 0,1 1 0 0 0,0 0 0 0 0,0 0 0 0 0,1 1 0 0 0,0 0 0 0 0,1 0 0 0 0,0 0 0 0 0,0 0 0 0 0,0 1 0 0 0,0 0 0 0 0,0-1 0 0 0,0 0 0 0 0,1 0 0 0 0,0 0 0 0 0,1 0 0 0 0,0 0 0 0 0,0-1 0 0 0,1 0 0 0 0,0 1 0 0 0,1-2 0 0 0,0 1 0 0 0,0 0 0 0 0,-1-1 0 0 0,0 0 0 0 0,0-1 0 0 0,0 0 0 0 0,0 0 0 0 0,-1 0 0 0 0,1 0 0 0 0,0 0 0 0 0,-1 0 0 0 0,1 0 0 0 0,-1-1 0 0 0,0-1 0 0 0,-1-1 0 0 0,0 0 0 0 0,0-1 0 0 0,0 0 0 0 0,-1 0 0 0 0,0 0 0 0 0,0 0 0 0 0,0 0 0 0 0,0 0 0 0 0,0 0 0 0 0,0 0 0 0 0,0 1 0 0 0,0 0 0 0 0,0 0 0 0 0,0 1 0 0 0,-1-1 0 0 0,0 0 0 0 0,-1 1 0 0 0,0-1 0 0 0,0 1 0 0 0,-1-1 0 0 0,1 2 0 0 0,-1 0 0 0 0,0 0 0 0 0,0 0 0 0 0,0 1 0 0 0,-1 0 0 0 0,0 0 0 0 0,1 1 0 0 0,-1 0 0 0 0,1 2 0 0 0,0 0 0 0 0,0 1 0 0 0,0 1 0 0 0,0 1 0 0 0,1-1 0 0 0,1 1 0 0 0,0-2 0 0 0,1 0 0 0 0,0-1 0 0 0,0 0 0 0 0,0 0 0 0 0,0-1 0 0 0,2-1 0 0 0,-1 0 0 0 0,1 0 0 0 0,1-1 0 0 0,-1 0 0 0 0,1 0 0 0 0,0 0 0 0 0,-1-1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0:45:45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5767 12012 16383 0 0,'-1'0'0'0'0,"-3"0"0"0"0,-5 0 0 0 0,-6 0 0 0 0,-3-2 0 0 0,-2-3 0 0 0,-3-1 0 0 0,-3-4 0 0 0,0-2 0 0 0,1-2 0 0 0,-4-1 0 0 0,-1-2 0 0 0,0-2 0 0 0,-1-1 0 0 0,2 0 0 0 0,-1 1 0 0 0,4-2 0 0 0,1 2 0 0 0,2 1 0 0 0,4 2 0 0 0,3 4 0 0 0,2 1 0 0 0,2 4 0 0 0,1 2 0 0 0,3 2 0 0 0,6 2 0 0 0,5 1 0 0 0,3 0 0 0 0,6 1 0 0 0,6-1 0 0 0,1 0 0 0 0,2 3 0 0 0,3 3 0 0 0,-1 2 0 0 0,0 2 0 0 0,1 2 0 0 0,2 2 0 0 0,0 0 0 0 0,1 0 0 0 0,1 0 0 0 0,-3 0 0 0 0,-1 0 0 0 0,-2-1 0 0 0,-1 0 0 0 0,-2-1 0 0 0,2 1 0 0 0,0-3 0 0 0,3-2 0 0 0,-2-3 0 0 0,1-2 0 0 0,-2-2 0 0 0,-3-1 0 0 0,-2 0 0 0 0,-2-1 0 0 0,-2 1 0 0 0,0-1 0 0 0,-1 1 0 0 0,-4 0 0 0 0,-4 1 0 0 0,-5 3 0 0 0,-3 2 0 0 0,-1 1 0 0 0,-2 3 0 0 0,1 0 0 0 0,0 1 0 0 0,0 0 0 0 0,1 0 0 0 0,-2 1 0 0 0,1-1 0 0 0,0 1 0 0 0,1-1 0 0 0,-1 0 0 0 0,0 1 0 0 0,-2-1 0 0 0,-1 0 0 0 0,0 0 0 0 0,-1 0 0 0 0,-1 1 0 0 0,1-1 0 0 0,-1 0 0 0 0,0 3 0 0 0,-3 1 0 0 0,-1 4 0 0 0,0 2 0 0 0,-3 0 0 0 0,0 2 0 0 0,-1-1 0 0 0,-1 0 0 0 0,3-1 0 0 0,1-3 0 0 0,2 1 0 0 0,1-1 0 0 0,2-2 0 0 0,-3-1 0 0 0,-1 1 0 0 0,1 1 0 0 0,0 1 0 0 0,1 0 0 0 0,0 2 0 0 0,1-1 0 0 0,2-2 0 0 0,2-2 0 0 0,-1 2 0 0 0,2-1 0 0 0,0 0 0 0 0,1-2 0 0 0,1-1 0 0 0,0-1 0 0 0,0-1 0 0 0,1 1 0 0 0,1-2 0 0 0,0-1 0 0 0,0-1 0 0 0,0 0 0 0 0,2 1 0 0 0,4-2 0 0 0,2-2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0:45:45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8066 3643 16383 0 0,'0'-2'0'0'0,"0"1"0"0"0,0 6 0 0 0,0 6 0 0 0,0 3 0 0 0,0 4 0 0 0,0 4 0 0 0,0 3 0 0 0,0 2 0 0 0,0 1 0 0 0,0 0 0 0 0,0 5 0 0 0,0 0 0 0 0,3 1 0 0 0,3 2 0 0 0,3-1 0 0 0,2 0 0 0 0,2-2 0 0 0,-1-2 0 0 0,-1-4 0 0 0,-2-5 0 0 0,-3-2 0 0 0,-1-1 0 0 0,0-3 0 0 0,0-2 0 0 0,-1-2 0 0 0,0 0 0 0 0,-2-1 0 0 0,-1-1 0 0 0,2-1 0 0 0,-1 0 0 0 0,1-1 0 0 0,-1 1 0 0 0,-1 0 0 0 0,-1 1 0 0 0,1 0 0 0 0,-1 0 0 0 0,0 1 0 0 0,1 0 0 0 0,1-1 0 0 0,0 1 0 0 0,0 0 0 0 0,-1 0 0 0 0,0-1 0 0 0,-1 1 0 0 0,1 0 0 0 0,0 0 0 0 0,2 0 0 0 0,-1 0 0 0 0,0-1 0 0 0,-1 1 0 0 0,2 0 0 0 0,0 0 0 0 0,0 0 0 0 0,1 1 0 0 0,-1-1 0 0 0,2-2 0 0 0,2-1 0 0 0,1-2 0 0 0,0-2 0 0 0,0 0 0 0 0,0 4 0 0 0,2 9 0 0 0,3 16 0 0 0,1 9 0 0 0,2 7 0 0 0,0 4 0 0 0,8 2 0 0 0,5-3 0 0 0,-3-11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0:45:45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7922 4336 16383 0 0,'0'-2'0'0'0,"1"0"0"0"0,3 0 0 0 0,5 6 0 0 0,3 1 0 0 0,4 5 0 0 0,0 2 0 0 0,1 3 0 0 0,3 0 0 0 0,0-1 0 0 0,1 0 0 0 0,2-2 0 0 0,2-1 0 0 0,1 0 0 0 0,1 0 0 0 0,0 2 0 0 0,2-3 0 0 0,-4 0 0 0 0,-1-3 0 0 0,-2 1 0 0 0,-3-3 0 0 0,-3 0 0 0 0,-3-1 0 0 0,-1 0 0 0 0,0 1 0 0 0,1-1 0 0 0,1 2 0 0 0,1-1 0 0 0,1 1 0 0 0,1 0 0 0 0,-1 1 0 0 0,1-2 0 0 0,0 2 0 0 0,0-2 0 0 0,-3 1 0 0 0,0 0 0 0 0,-2 0 0 0 0,0-1 0 0 0,-1 1 0 0 0,0 1 0 0 0,-1-1 0 0 0,-1 1 0 0 0,-3-4 0 0 0,-2-5 0 0 0,-2-10 0 0 0,1-8 0 0 0,3-9 0 0 0,3-8 0 0 0,3-7 0 0 0,3-8 0 0 0,1-1 0 0 0,1-4 0 0 0,0 2 0 0 0,0 3 0 0 0,0 4 0 0 0,-4 10 0 0 0,-1 6 0 0 0,-3 6 0 0 0,-2 6 0 0 0,-4 4 0 0 0,-1 4 0 0 0,-1 2 0 0 0,-2 0 0 0 0,1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0:45:45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11232 9343 16383 0 0,'0'1'0'0'0,"0"3"0"0"0,0 2 0 0 0,-2 3 0 0 0,-3 3 0 0 0,-2 3 0 0 0,-3 0 0 0 0,-1 2 0 0 0,-4 1 0 0 0,-2 2 0 0 0,0 3 0 0 0,1-2 0 0 0,-2 2 0 0 0,0-3 0 0 0,2-1 0 0 0,0 0 0 0 0,2-2 0 0 0,1-1 0 0 0,3-1 0 0 0,0 1 0 0 0,2 0 0 0 0,1-1 0 0 0,1 1 0 0 0,2 1 0 0 0,0-1 0 0 0,0 1 0 0 0,-2 3 0 0 0,1 0 0 0 0,-1 1 0 0 0,-3 2 0 0 0,-1-1 0 0 0,-1 0 0 0 0,0-1 0 0 0,1 0 0 0 0,0-2 0 0 0,-1-1 0 0 0,0-3 0 0 0,0 1 0 0 0,-1 1 0 0 0,0-2 0 0 0,2 1 0 0 0,1 1 0 0 0,-1-1 0 0 0,1-2 0 0 0,-1-1 0 0 0,1 0 0 0 0,1-2 0 0 0,1 1 0 0 0,0-1 0 0 0,2 0 0 0 0,0 0 0 0 0,1 0 0 0 0,0 0 0 0 0,1 0 0 0 0,1 0 0 0 0,-2 0 0 0 0,1 1 0 0 0,-1-1 0 0 0,0-1 0 0 0,0 1 0 0 0,2-1 0 0 0,1-2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0:45:45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10614 9682 16383 0 0,'0'1'0'0'0,"0"3"0"0"0,0 2 0 0 0,0 3 0 0 0,0 0 0 0 0,0 2 0 0 0,0 1 0 0 0,0-1 0 0 0,0 1 0 0 0,0 0 0 0 0,0-1 0 0 0,0 1 0 0 0,0-1 0 0 0,0 0 0 0 0,0 1 0 0 0,2-1 0 0 0,0 0 0 0 0,0 0 0 0 0,2 1 0 0 0,0-1 0 0 0,0 0 0 0 0,0 0 0 0 0,0 0 0 0 0,-1 0 0 0 0,2 0 0 0 0,-2 0 0 0 0,3-2 0 0 0,-2 0 0 0 0,0-1 0 0 0,1 2 0 0 0,-1-1 0 0 0,1-1 0 0 0,0 0 0 0 0,0 0 0 0 0,0 1 0 0 0,0-2 0 0 0,0-1 0 0 0,1 0 0 0 0,-1 0 0 0 0,-1 0 0 0 0,1 0 0 0 0,-1 0 0 0 0,-1 1 0 0 0,0 1 0 0 0,-2 1 0 0 0,0 1 0 0 0,-1 0 0 0 0,0 1 0 0 0,0 0 0 0 0,1-2 0 0 0,3-3 0 0 0,1-2 0 0 0,2-1 0 0 0,2-4 0 0 0,1-3 0 0 0,0-2 0 0 0,0-3 0 0 0,1-1 0 0 0,0-1 0 0 0,0-1 0 0 0,0 1 0 0 0,1-1 0 0 0,-1 2 0 0 0,0 1 0 0 0,0 1 0 0 0,1 1 0 0 0,-1 2 0 0 0,0-1 0 0 0,3 1 0 0 0,1-1 0 0 0,3 1 0 0 0,-1 1 0 0 0,3-1 0 0 0,2 0 0 0 0,0 1 0 0 0,0 2 0 0 0,-2-2 0 0 0,1 1 0 0 0,-1 0 0 0 0,1-1 0 0 0,-2-1 0 0 0,-2 0 0 0 0,-2-1 0 0 0,-1 0 0 0 0,-2 1 0 0 0,0-2 0 0 0,-1 2 0 0 0,-1-1 0 0 0,1 0 0 0 0,0 2 0 0 0,-2 0 0 0 0,-1-1 0 0 0,-1 4 0 0 0,-3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4:20:40.9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2008 1485 16383 0 0,'0'0'0'0'0,"0"-1"0"0"0,1 1 0 0 0,1 0 0 0 0,3 1 0 0 0,2 1 0 0 0,2 2 0 0 0,1 1 0 0 0,0 0 0 0 0,0 0 0 0 0,0 2 0 0 0,-1 0 0 0 0,0-1 0 0 0,0 1 0 0 0,0 1 0 0 0,1 0 0 0 0,-1 1 0 0 0,0-2 0 0 0,-1 1 0 0 0,0-1 0 0 0,-1 0 0 0 0,0-1 0 0 0,-1-1 0 0 0,-1 1 0 0 0,0-1 0 0 0,-1 0 0 0 0,0-1 0 0 0,0 1 0 0 0,0-1 0 0 0,0 1 0 0 0,-1-1 0 0 0,0-1 0 0 0,0 1 0 0 0,0 0 0 0 0,0 0 0 0 0,-1-1 0 0 0,1 0 0 0 0,0 0 0 0 0,0 0 0 0 0,0-1 0 0 0,-1 0 0 0 0,1 0 0 0 0,-1-1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4:20:40.9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2091 1395 16383 0 0,'0'0'0'0'0,"-1"0"0"0"0,-1 0 0 0 0,0 0 0 0 0,-1 0 0 0 0,-1 1 0 0 0,0 1 0 0 0,-2 1 0 0 0,0 0 0 0 0,-1 0 0 0 0,0 1 0 0 0,0-1 0 0 0,0 1 0 0 0,0-1 0 0 0,0 1 0 0 0,0-1 0 0 0,-1 0 0 0 0,0 0 0 0 0,0-1 0 0 0,0 0 0 0 0,0 0 0 0 0,-1-1 0 0 0,1 1 0 0 0,0 0 0 0 0,1-1 0 0 0,1 0 0 0 0,0 1 0 0 0,0-1 0 0 0,2 0 0 0 0,0 1 0 0 0,0-1 0 0 0,2 0 0 0 0,0 0 0 0 0,1 0 0 0 0,2 0 0 0 0,1 1 0 0 0,1-1 0 0 0,0 1 0 0 0,1 0 0 0 0,0-1 0 0 0,2 1 0 0 0,-1 0 0 0 0,0 0 0 0 0,0 0 0 0 0,0-1 0 0 0,1 1 0 0 0,-1 0 0 0 0,0 0 0 0 0,0 0 0 0 0,1-1 0 0 0,-2 1 0 0 0,1-1 0 0 0,0 1 0 0 0,-1-1 0 0 0,0 1 0 0 0,-1 0 0 0 0,0 0 0 0 0,0 0 0 0 0,0 0 0 0 0,-1 1 0 0 0,1 0 0 0 0,-1 0 0 0 0,0 1 0 0 0,0 0 0 0 0,0 1 0 0 0,-1-1 0 0 0,0 0 0 0 0,0 1 0 0 0,0-1 0 0 0,-1 1 0 0 0,1 0 0 0 0,0-1 0 0 0,0 1 0 0 0,-1-2 0 0 0,1 1 0 0 0,1-1 0 0 0,-1 0 0 0 0,0-1 0 0 0,0 1 0 0 0,0 0 0 0 0,0-1 0 0 0,0 1 0 0 0,0-1 0 0 0,0-1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14T14:20:40.9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2147 1653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52B8-2062-318D-5C9E-AB6DF10CF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D404D-A9BE-B12C-57C6-122DA8315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CC8A7-1192-1CD8-9521-E50551BE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A9C06-139D-97AC-4372-2A81537F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6B0A3-D2EB-3C8B-D493-47EFE66A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9015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84FB-8D5B-9FAD-0326-AE850C23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64432-C657-F85A-CB7A-0E0B00D57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EA422-1CC9-CA43-9CB6-134D5D12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90E85-2680-18FA-B769-DF51D598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DABAB-B54E-6BF0-D1F0-228F745D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8965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482F61-07E0-9ADF-9486-D0268A47B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FA859-B62A-3A18-BE24-CA3053277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2167E-FA5A-806A-EB23-694C9BB72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36776-4FAD-D3BF-B5E5-84065B46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3AE2D-81E4-61DC-BDAD-4FFF816D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38389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CCD2-07F8-0038-AF22-6CE4F124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A41F5-C4E3-EEC4-D651-4F69C4A0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A926-927C-AAB2-5F93-D1D575D1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00937-895E-3651-373E-D0A06E14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F9A33-E2E6-A757-AD3A-312B3DCB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1892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727D-89DD-A288-F619-D3DE0F1F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8E306-9118-0AF5-D4EA-1258505EC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4BFC7-D263-4669-BFE4-C9B0DD9D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C8BAC-E053-761B-F04B-863212A9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F9B31-D48E-B752-EEC6-B7F655A1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9578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9108-53FF-B1E3-B4BD-3F0F48D8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29459-4BC4-3BD6-0D68-17F96A5FE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F17CB-20E6-C7F8-4BEB-10697FFE8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0CD34-65F1-8690-3926-5AA5E3F4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1EB4D-E045-64BD-3F0A-6C7452B5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DCCD0-7FEE-D94F-01DA-413AFA61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8257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6DB8-447E-BD27-7981-A5EA98DC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5C7DE-56CD-BFBF-CC83-632EAA16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305D7-CE30-C13C-8207-5EC7D524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42D22-B156-A3B0-CA48-F1D78AA47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3E8AA-FBF7-10FE-3D77-A3F27695D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E02D3-93A6-1755-6C81-C8424019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2BDE5-848F-7F7D-5765-038256E2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0721A-A1BC-F0A4-803D-03CC9224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1443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020C-E3B9-674F-F686-1C0EA3DD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AE866-8E2D-DC28-F5A1-2AAF81BB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78D16-32ED-1AF0-9238-36ECF1521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1D927-3E15-F832-FF6E-A64C473E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186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A43C6-AEF2-E2C6-D9B4-361C39DB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4727F-7FF1-32B0-33B4-085E3677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26D9A-FF57-8323-4AF6-3ADC2557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76302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844D-4F17-3253-EE39-DBC695A6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628B4-BCB8-D0CC-5720-0BAC3D222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2F3D4-AB8A-C694-7D39-78314BA8E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B4AD8-6DC0-586C-4666-738972D4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97CDB-9A11-ED8D-242B-B7B953BD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35519-6CAC-8874-2DC0-F8969B3F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72543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7AE3-E7CA-57F4-9525-7E1F8A03A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865D2-8F7A-B0A0-5D0A-6537FA20B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11323-B778-3F41-7198-40C419433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77AF6-C63F-6FF4-81DB-918C8D21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C2F31-3FBA-8C06-30A9-67D583C7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906C9-32C8-3128-A748-025E15CE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4299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025A0-463B-F4F5-E332-EEC1CC4A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1088-EF17-BE02-8202-BAC8B7113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76B22-183F-59BA-484A-18948E22C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2ABC5-DB1B-A442-B1F2-5CAEA610EC7E}" type="datetimeFigureOut">
              <a:rPr lang="en-CZ" smtClean="0"/>
              <a:t>03/15/2023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FC5BA-1053-78DF-6709-7141E717F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40321-720B-2767-7B01-63BE29CB6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B465A-703B-9742-AE87-D6302CE96F4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4497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c6RV5c1yd0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SebastianLague" TargetMode="External"/><Relationship Id="rId3" Type="http://schemas.openxmlformats.org/officeDocument/2006/relationships/hyperlink" Target="https://chat.openai.com/" TargetMode="External"/><Relationship Id="rId7" Type="http://schemas.openxmlformats.org/officeDocument/2006/relationships/hyperlink" Target="https://www.youtube.com/@3blue1brown" TargetMode="External"/><Relationship Id="rId2" Type="http://schemas.openxmlformats.org/officeDocument/2006/relationships/hyperlink" Target="https://www.youtube.com/computerph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semblyai.com/blog/how-dall-e-2-actually-works/" TargetMode="External"/><Relationship Id="rId5" Type="http://schemas.openxmlformats.org/officeDocument/2006/relationships/hyperlink" Target="https://www.discord.com/invite/midjourney" TargetMode="External"/><Relationship Id="rId4" Type="http://schemas.openxmlformats.org/officeDocument/2006/relationships/hyperlink" Target="https://www.openai.com/product/dall-e-2&#8203;" TargetMode="External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ázek 17" descr="Obsah obrázku záclona, nábytek, noc, ve tmě&#10;&#10;Popis se vygeneroval automaticky.">
            <a:extLst>
              <a:ext uri="{FF2B5EF4-FFF2-40B4-BE49-F238E27FC236}">
                <a16:creationId xmlns:a16="http://schemas.microsoft.com/office/drawing/2014/main" id="{00B06BC9-F65E-2ED2-4B1A-DC9C31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04" y="1309"/>
            <a:ext cx="12358359" cy="68960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2DA910-2359-AE4E-88AD-3DE203B8C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4159"/>
            <a:ext cx="9144000" cy="2387600"/>
          </a:xfrm>
        </p:spPr>
        <p:txBody>
          <a:bodyPr/>
          <a:lstStyle/>
          <a:p>
            <a:r>
              <a:rPr lang="cs-CZ">
                <a:solidFill>
                  <a:schemeClr val="bg1"/>
                </a:solidFill>
                <a:latin typeface="Times New Roman"/>
                <a:ea typeface="Source Sans Pro"/>
                <a:cs typeface="Calibri Light"/>
              </a:rPr>
              <a:t>Umělá inteligence</a:t>
            </a:r>
            <a:endParaRPr lang="cs-CZ">
              <a:solidFill>
                <a:schemeClr val="bg1"/>
              </a:solidFill>
              <a:latin typeface="Times New Roman"/>
              <a:ea typeface="Source Sans Pro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3A65BFE-A660-24B5-1BF5-B5BBFC831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9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solidFill>
                  <a:schemeClr val="bg1"/>
                </a:solidFill>
                <a:latin typeface="Calibri"/>
                <a:ea typeface="Source Sans Pro"/>
                <a:cs typeface="Calibri"/>
              </a:rPr>
              <a:t>Tomáš Bahník, Martin Müller</a:t>
            </a:r>
          </a:p>
        </p:txBody>
      </p:sp>
      <p:pic>
        <p:nvPicPr>
          <p:cNvPr id="4" name="Obrázek 4" descr="Obsah obrázku text, osoba, pózování&#10;&#10;Popis se vygeneroval automaticky.">
            <a:extLst>
              <a:ext uri="{FF2B5EF4-FFF2-40B4-BE49-F238E27FC236}">
                <a16:creationId xmlns:a16="http://schemas.microsoft.com/office/drawing/2014/main" id="{6EE9A0CF-0976-9AD0-0B64-0D42F12C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" y="3693834"/>
            <a:ext cx="3159983" cy="3162728"/>
          </a:xfrm>
          <a:prstGeom prst="rect">
            <a:avLst/>
          </a:prstGeom>
        </p:spPr>
      </p:pic>
      <p:grpSp>
        <p:nvGrpSpPr>
          <p:cNvPr id="11" name="Skupina 10">
            <a:extLst>
              <a:ext uri="{FF2B5EF4-FFF2-40B4-BE49-F238E27FC236}">
                <a16:creationId xmlns:a16="http://schemas.microsoft.com/office/drawing/2014/main" id="{DA151520-909F-9F8E-06A1-24799256A9FB}"/>
              </a:ext>
            </a:extLst>
          </p:cNvPr>
          <p:cNvGrpSpPr/>
          <p:nvPr/>
        </p:nvGrpSpPr>
        <p:grpSpPr>
          <a:xfrm>
            <a:off x="8809548" y="3693912"/>
            <a:ext cx="3381014" cy="3162647"/>
            <a:chOff x="9443768" y="4113362"/>
            <a:chExt cx="2746794" cy="2743200"/>
          </a:xfrm>
        </p:grpSpPr>
        <p:pic>
          <p:nvPicPr>
            <p:cNvPr id="5" name="Obrázek 5" descr="Obsah obrázku ventilátor, zařízení&#10;&#10;Popis se vygeneroval automaticky.">
              <a:extLst>
                <a:ext uri="{FF2B5EF4-FFF2-40B4-BE49-F238E27FC236}">
                  <a16:creationId xmlns:a16="http://schemas.microsoft.com/office/drawing/2014/main" id="{EA0343DE-38DA-5094-3940-24355850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6805" y="5482805"/>
              <a:ext cx="1373757" cy="1373757"/>
            </a:xfrm>
            <a:prstGeom prst="rect">
              <a:avLst/>
            </a:prstGeom>
          </p:spPr>
        </p:pic>
        <p:pic>
          <p:nvPicPr>
            <p:cNvPr id="6" name="Obrázek 6" descr="Obsah obrázku text, papírnictví / kancelářské potřeby, psací potřeba, pero&#10;&#10;Popis se vygeneroval automaticky.">
              <a:extLst>
                <a:ext uri="{FF2B5EF4-FFF2-40B4-BE49-F238E27FC236}">
                  <a16:creationId xmlns:a16="http://schemas.microsoft.com/office/drawing/2014/main" id="{79E21407-780B-AAF8-AD4C-AD7BF45E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3768" y="5479211"/>
              <a:ext cx="1373757" cy="1373757"/>
            </a:xfrm>
            <a:prstGeom prst="rect">
              <a:avLst/>
            </a:prstGeom>
          </p:spPr>
        </p:pic>
        <p:pic>
          <p:nvPicPr>
            <p:cNvPr id="7" name="Obrázek 7" descr="Obsah obrázku text&#10;&#10;Popis se vygeneroval automaticky.">
              <a:extLst>
                <a:ext uri="{FF2B5EF4-FFF2-40B4-BE49-F238E27FC236}">
                  <a16:creationId xmlns:a16="http://schemas.microsoft.com/office/drawing/2014/main" id="{5241D7FA-BAB4-23FA-DFD8-9D9DB6C4C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13211" y="4113362"/>
              <a:ext cx="1373757" cy="1373757"/>
            </a:xfrm>
            <a:prstGeom prst="rect">
              <a:avLst/>
            </a:prstGeom>
          </p:spPr>
        </p:pic>
        <p:pic>
          <p:nvPicPr>
            <p:cNvPr id="9" name="Obrázek 9" descr="Obsah obrázku text&#10;&#10;Popis se vygeneroval automaticky.">
              <a:extLst>
                <a:ext uri="{FF2B5EF4-FFF2-40B4-BE49-F238E27FC236}">
                  <a16:creationId xmlns:a16="http://schemas.microsoft.com/office/drawing/2014/main" id="{86B31FE6-BC66-D18D-4F49-A9C0A9BA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43768" y="4113362"/>
              <a:ext cx="1373757" cy="1373757"/>
            </a:xfrm>
            <a:prstGeom prst="rect">
              <a:avLst/>
            </a:prstGeom>
          </p:spPr>
        </p:pic>
      </p:grp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F7861331-1918-EC3D-CFCA-82087BBCBB41}"/>
              </a:ext>
            </a:extLst>
          </p:cNvPr>
          <p:cNvSpPr txBox="1"/>
          <p:nvPr/>
        </p:nvSpPr>
        <p:spPr>
          <a:xfrm>
            <a:off x="3159303" y="6489842"/>
            <a:ext cx="15154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 err="1">
                <a:solidFill>
                  <a:schemeClr val="bg1"/>
                </a:solidFill>
                <a:cs typeface="Calibri"/>
              </a:rPr>
              <a:t>MidJourney</a:t>
            </a:r>
            <a:endParaRPr lang="cs-CZ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Podnadpis 2">
            <a:extLst>
              <a:ext uri="{FF2B5EF4-FFF2-40B4-BE49-F238E27FC236}">
                <a16:creationId xmlns:a16="http://schemas.microsoft.com/office/drawing/2014/main" id="{722AE74B-9FD8-6A08-28EC-E43788D2A60E}"/>
              </a:ext>
            </a:extLst>
          </p:cNvPr>
          <p:cNvSpPr txBox="1">
            <a:spLocks/>
          </p:cNvSpPr>
          <p:nvPr/>
        </p:nvSpPr>
        <p:spPr>
          <a:xfrm>
            <a:off x="1525438" y="19963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>
              <a:latin typeface="Calibri"/>
              <a:ea typeface="Source Sans Pro"/>
              <a:cs typeface="Calibri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B6A83E3-4F61-1543-21B4-886B1080FC72}"/>
              </a:ext>
            </a:extLst>
          </p:cNvPr>
          <p:cNvSpPr txBox="1"/>
          <p:nvPr/>
        </p:nvSpPr>
        <p:spPr>
          <a:xfrm>
            <a:off x="7488906" y="6489842"/>
            <a:ext cx="13185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cs-CZ" b="1" err="1">
                <a:solidFill>
                  <a:schemeClr val="bg1"/>
                </a:solidFill>
                <a:cs typeface="Calibri"/>
              </a:rPr>
              <a:t>Dall</a:t>
            </a:r>
            <a:r>
              <a:rPr lang="cs-CZ" b="1">
                <a:solidFill>
                  <a:schemeClr val="bg1"/>
                </a:solidFill>
                <a:cs typeface="Calibri"/>
              </a:rPr>
              <a:t>-E 2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B51D1946-4D82-5189-B5D9-A92C09E25B95}"/>
              </a:ext>
            </a:extLst>
          </p:cNvPr>
          <p:cNvSpPr txBox="1"/>
          <p:nvPr/>
        </p:nvSpPr>
        <p:spPr>
          <a:xfrm>
            <a:off x="1774015" y="544"/>
            <a:ext cx="8724665" cy="11079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Artificial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intelligence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(AI)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is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the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simulation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of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human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intelligence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processes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by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machines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,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especially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computer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systems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. It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is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an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area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of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computer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science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that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emphasizes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the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creation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of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intelligent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machines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that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can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work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and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react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like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humans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. AI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technologies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are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used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to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develop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systems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that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can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learn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,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reason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,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plan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,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perceive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, and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process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natural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language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. AI has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enabled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machines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to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perform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tasks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that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were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previously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only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achievable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by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humans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, such as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facial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recognition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,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speech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recognition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, and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language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 </a:t>
            </a:r>
            <a:r>
              <a:rPr lang="cs-CZ" sz="1100" err="1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translation</a:t>
            </a:r>
            <a:r>
              <a:rPr lang="cs-CZ" sz="1100">
                <a:solidFill>
                  <a:srgbClr val="92D050"/>
                </a:solidFill>
                <a:latin typeface="Miriam Fixed"/>
                <a:ea typeface="ColfaxAI"/>
                <a:cs typeface="ColfaxAI"/>
              </a:rPr>
              <a:t>. </a:t>
            </a:r>
            <a:r>
              <a:rPr lang="cs-CZ" sz="1100" b="1">
                <a:solidFill>
                  <a:schemeClr val="bg1"/>
                </a:solidFill>
                <a:latin typeface="Miriam Fixed"/>
                <a:ea typeface="ColfaxAI"/>
                <a:cs typeface="ColfaxAI"/>
              </a:rPr>
              <a:t>- </a:t>
            </a:r>
            <a:r>
              <a:rPr lang="cs-CZ" sz="1100" b="1" err="1">
                <a:solidFill>
                  <a:schemeClr val="bg1"/>
                </a:solidFill>
                <a:latin typeface="Miriam Fixed"/>
                <a:ea typeface="ColfaxAI"/>
                <a:cs typeface="ColfaxAI"/>
              </a:rPr>
              <a:t>ChatGPT</a:t>
            </a:r>
            <a:endParaRPr lang="cs-CZ" sz="1100" b="1" err="1">
              <a:solidFill>
                <a:schemeClr val="bg1"/>
              </a:solidFill>
              <a:latin typeface="Miriam Fixed"/>
              <a:cs typeface="Calibri" panose="020F0502020204030204"/>
            </a:endParaRPr>
          </a:p>
        </p:txBody>
      </p:sp>
      <p:pic>
        <p:nvPicPr>
          <p:cNvPr id="8" name="Obrázek 11">
            <a:extLst>
              <a:ext uri="{FF2B5EF4-FFF2-40B4-BE49-F238E27FC236}">
                <a16:creationId xmlns:a16="http://schemas.microsoft.com/office/drawing/2014/main" id="{034DF6DA-D967-5C32-5E4C-AAB03AE23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0475" y="3221"/>
            <a:ext cx="1690362" cy="1988720"/>
          </a:xfrm>
          <a:prstGeom prst="rect">
            <a:avLst/>
          </a:prstGeom>
        </p:spPr>
      </p:pic>
      <p:pic>
        <p:nvPicPr>
          <p:cNvPr id="12" name="Obrázek 12" descr="Obsah obrázku text&#10;&#10;Popis se vygeneroval automaticky.">
            <a:extLst>
              <a:ext uri="{FF2B5EF4-FFF2-40B4-BE49-F238E27FC236}">
                <a16:creationId xmlns:a16="http://schemas.microsoft.com/office/drawing/2014/main" id="{EDA6A285-8352-7028-390E-7C707ACA7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" y="-726"/>
            <a:ext cx="1777613" cy="11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27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90228A-3698-DC7A-A799-47485279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Modely na zpracování jazyka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69FC0B1-A555-18B0-171A-71351AA61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8891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cs-CZ">
                <a:cs typeface="Calibri"/>
              </a:rPr>
              <a:t>Nejsou nutně omezené na generování textu ale také mohou překládat text či porozumět textu.</a:t>
            </a:r>
          </a:p>
          <a:p>
            <a:r>
              <a:rPr lang="cs-CZ" err="1">
                <a:cs typeface="Calibri"/>
              </a:rPr>
              <a:t>ChatGPT</a:t>
            </a:r>
            <a:r>
              <a:rPr lang="cs-CZ">
                <a:cs typeface="Calibri"/>
              </a:rPr>
              <a:t> je založený na GPT-3 což je třetí generace GPT (</a:t>
            </a:r>
            <a:r>
              <a:rPr lang="cs-CZ" err="1">
                <a:cs typeface="Calibri"/>
              </a:rPr>
              <a:t>Generative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Pre-Trained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Transformer</a:t>
            </a:r>
            <a:r>
              <a:rPr lang="cs-CZ">
                <a:cs typeface="Calibri"/>
              </a:rPr>
              <a:t>) od </a:t>
            </a:r>
            <a:r>
              <a:rPr lang="cs-CZ" err="1">
                <a:cs typeface="Calibri"/>
              </a:rPr>
              <a:t>OpenAI</a:t>
            </a:r>
            <a:r>
              <a:rPr lang="cs-CZ">
                <a:cs typeface="Calibri"/>
              </a:rPr>
              <a:t>.</a:t>
            </a:r>
          </a:p>
          <a:p>
            <a:r>
              <a:rPr lang="cs-CZ" err="1">
                <a:ea typeface="Calibri"/>
                <a:cs typeface="Calibri"/>
              </a:rPr>
              <a:t>ChatGPT</a:t>
            </a:r>
            <a:r>
              <a:rPr lang="cs-CZ">
                <a:ea typeface="Calibri"/>
                <a:cs typeface="Calibri"/>
              </a:rPr>
              <a:t> má statisticky 24x větší šanci vyhrát "Chcete být milionářem?" než lidé.</a:t>
            </a:r>
            <a:endParaRPr lang="cs-CZ">
              <a:cs typeface="Calibri"/>
            </a:endParaRPr>
          </a:p>
          <a:p>
            <a:r>
              <a:rPr lang="cs-CZ">
                <a:ea typeface="Calibri"/>
                <a:cs typeface="Calibri"/>
              </a:rPr>
              <a:t>Model GPT-3 umí programovat lépe než já (o hodně lépe).</a:t>
            </a:r>
            <a:endParaRPr lang="cs-CZ">
              <a:cs typeface="Calibri"/>
            </a:endParaRPr>
          </a:p>
          <a:p>
            <a:r>
              <a:rPr lang="cs-CZ" err="1">
                <a:cs typeface="Calibri"/>
              </a:rPr>
              <a:t>DeepL</a:t>
            </a:r>
            <a:r>
              <a:rPr lang="cs-CZ">
                <a:cs typeface="Calibri"/>
              </a:rPr>
              <a:t> </a:t>
            </a:r>
            <a:r>
              <a:rPr lang="cs-CZ" err="1">
                <a:cs typeface="Calibri"/>
              </a:rPr>
              <a:t>Translate</a:t>
            </a:r>
            <a:r>
              <a:rPr lang="cs-CZ">
                <a:cs typeface="Calibri"/>
              </a:rPr>
              <a:t> je příklad využití těchto modelů na překlad textu.</a:t>
            </a:r>
          </a:p>
          <a:p>
            <a:r>
              <a:rPr lang="cs-CZ">
                <a:ea typeface="+mn-lt"/>
                <a:cs typeface="+mn-lt"/>
              </a:rPr>
              <a:t>Jedním z prvních je Google </a:t>
            </a:r>
            <a:r>
              <a:rPr lang="cs-CZ" err="1">
                <a:ea typeface="+mn-lt"/>
                <a:cs typeface="+mn-lt"/>
              </a:rPr>
              <a:t>Translate</a:t>
            </a:r>
            <a:r>
              <a:rPr lang="cs-CZ">
                <a:ea typeface="+mn-lt"/>
                <a:cs typeface="+mn-lt"/>
              </a:rPr>
              <a:t>.</a:t>
            </a:r>
            <a:endParaRPr lang="cs-CZ">
              <a:cs typeface="Calibri"/>
            </a:endParaRPr>
          </a:p>
          <a:p>
            <a:endParaRPr lang="cs-CZ">
              <a:ea typeface="Calibri" panose="020F0502020204030204"/>
              <a:cs typeface="Calibri"/>
            </a:endParaRPr>
          </a:p>
          <a:p>
            <a:endParaRPr lang="cs-CZ">
              <a:ea typeface="Calibri" panose="020F0502020204030204"/>
              <a:cs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E89EA1-2EA7-9596-02FC-7CCB072A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418" y="1825625"/>
            <a:ext cx="4135582" cy="413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4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CD3B3B-CB7D-8B3C-E5EB-20BB8922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 Light"/>
              </a:rPr>
              <a:t>ChatGPT</a:t>
            </a:r>
            <a:r>
              <a:rPr lang="cs-CZ">
                <a:cs typeface="Calibri Light"/>
              </a:rPr>
              <a:t>, transformátory, a jak fungují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9A60A7F-9F64-F6F4-DF98-7FB4B964C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1506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cs-CZ">
                <a:cs typeface="Calibri"/>
              </a:rPr>
              <a:t>Model GPT-3 je transformátor natrénován pomocí unsupervised-learning na ohromném množství dat (několik stovek miliard slov, z nich &gt;90% anglicky).</a:t>
            </a:r>
          </a:p>
          <a:p>
            <a:r>
              <a:rPr lang="cs-CZ">
                <a:cs typeface="Calibri"/>
              </a:rPr>
              <a:t>Vstup si rozdělí na jednotlivé žetony.</a:t>
            </a:r>
          </a:p>
          <a:p>
            <a:r>
              <a:rPr lang="cs-CZ">
                <a:cs typeface="Calibri"/>
              </a:rPr>
              <a:t>Ty přeloží do čísel, kterým rozumí.</a:t>
            </a:r>
          </a:p>
          <a:p>
            <a:r>
              <a:rPr lang="cs-CZ">
                <a:cs typeface="Calibri"/>
              </a:rPr>
              <a:t>Poté se pokusí pomocí toho, co se naučil z trénovacích dat předpovědět, co by mohl být další žeton.</a:t>
            </a:r>
          </a:p>
          <a:p>
            <a:r>
              <a:rPr lang="cs-CZ">
                <a:cs typeface="Calibri"/>
              </a:rPr>
              <a:t>Tento proces opakuje, dokud nevygeneruje žeton, který říká, že má text skončit.</a:t>
            </a:r>
          </a:p>
          <a:p>
            <a:r>
              <a:rPr lang="cs-CZ">
                <a:cs typeface="Calibri"/>
              </a:rPr>
              <a:t>GPT-3 není čistě jen jednoduchý transformátor.</a:t>
            </a:r>
          </a:p>
        </p:txBody>
      </p:sp>
      <p:pic>
        <p:nvPicPr>
          <p:cNvPr id="4" name="Obrázek 4" descr="Obsah obrázku logo&#10;&#10;Popis se vygeneroval automaticky.">
            <a:extLst>
              <a:ext uri="{FF2B5EF4-FFF2-40B4-BE49-F238E27FC236}">
                <a16:creationId xmlns:a16="http://schemas.microsoft.com/office/drawing/2014/main" id="{82CBAD15-8151-3BAA-1AF8-776C051E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92" y="213789"/>
            <a:ext cx="1486395" cy="1476499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054BC75-97C6-12E0-A9E9-D561E5E7411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6" name="Obrázek 6" descr="Obsah obrázku text, hračka, několik&#10;&#10;Popis se vygeneroval automaticky.">
            <a:extLst>
              <a:ext uri="{FF2B5EF4-FFF2-40B4-BE49-F238E27FC236}">
                <a16:creationId xmlns:a16="http://schemas.microsoft.com/office/drawing/2014/main" id="{38721F61-CA15-22B7-B4F1-8B312590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1" y="2575983"/>
            <a:ext cx="3579283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9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8658EDF-CC39-F8CF-402F-0A38B611F393}"/>
              </a:ext>
            </a:extLst>
          </p:cNvPr>
          <p:cNvGrpSpPr/>
          <p:nvPr/>
        </p:nvGrpSpPr>
        <p:grpSpPr>
          <a:xfrm>
            <a:off x="8403305" y="2860220"/>
            <a:ext cx="1518138" cy="1568279"/>
            <a:chOff x="7358277" y="2557400"/>
            <a:chExt cx="1518138" cy="1568279"/>
          </a:xfrm>
        </p:grpSpPr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7BDBA7AF-8FF1-CB51-7411-B94B29DF5D16}"/>
                </a:ext>
              </a:extLst>
            </p:cNvPr>
            <p:cNvSpPr txBox="1"/>
            <p:nvPr/>
          </p:nvSpPr>
          <p:spPr>
            <a:xfrm>
              <a:off x="7358277" y="2925350"/>
              <a:ext cx="1518138" cy="120032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>
                  <a:cs typeface="Calibri"/>
                </a:rPr>
                <a:t>sedí - 69%</a:t>
              </a:r>
            </a:p>
            <a:p>
              <a:r>
                <a:rPr lang="cs-CZ">
                  <a:cs typeface="Calibri"/>
                </a:rPr>
                <a:t>leží - 15%</a:t>
              </a:r>
            </a:p>
            <a:p>
              <a:r>
                <a:rPr lang="cs-CZ">
                  <a:cs typeface="Calibri"/>
                </a:rPr>
                <a:t>skáče - 10%</a:t>
              </a:r>
              <a:br>
                <a:rPr lang="cs-CZ">
                  <a:cs typeface="Calibri"/>
                </a:rPr>
              </a:br>
              <a:r>
                <a:rPr lang="cs-CZ">
                  <a:cs typeface="Calibri"/>
                </a:rPr>
                <a:t>...</a:t>
              </a:r>
            </a:p>
          </p:txBody>
        </p: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85D9E351-9BD4-1280-00CB-96C8004E4B63}"/>
                </a:ext>
              </a:extLst>
            </p:cNvPr>
            <p:cNvSpPr txBox="1"/>
            <p:nvPr/>
          </p:nvSpPr>
          <p:spPr>
            <a:xfrm>
              <a:off x="7359326" y="2557400"/>
              <a:ext cx="151681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cs-CZ">
                  <a:cs typeface="Calibri"/>
                </a:rPr>
                <a:t>Předpověď:</a:t>
              </a:r>
              <a:endParaRPr lang="cs-CZ"/>
            </a:p>
          </p:txBody>
        </p:sp>
      </p:grpSp>
      <p:sp>
        <p:nvSpPr>
          <p:cNvPr id="2" name="TextovéPole 1">
            <a:extLst>
              <a:ext uri="{FF2B5EF4-FFF2-40B4-BE49-F238E27FC236}">
                <a16:creationId xmlns:a16="http://schemas.microsoft.com/office/drawing/2014/main" id="{EA8FB993-94F6-1529-AABF-F15FDC34E11B}"/>
              </a:ext>
            </a:extLst>
          </p:cNvPr>
          <p:cNvSpPr txBox="1"/>
          <p:nvPr/>
        </p:nvSpPr>
        <p:spPr>
          <a:xfrm>
            <a:off x="2028163" y="1790599"/>
            <a:ext cx="2162907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>
                <a:cs typeface="Calibri"/>
              </a:rPr>
              <a:t>Kočka</a:t>
            </a:r>
            <a:endParaRPr lang="cs-CZ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E32E0D-AF48-7C92-B63B-D0CB7E8FCFE1}"/>
              </a:ext>
            </a:extLst>
          </p:cNvPr>
          <p:cNvGrpSpPr/>
          <p:nvPr/>
        </p:nvGrpSpPr>
        <p:grpSpPr>
          <a:xfrm>
            <a:off x="2027883" y="1790599"/>
            <a:ext cx="7893281" cy="2637899"/>
            <a:chOff x="983134" y="1487779"/>
            <a:chExt cx="7893281" cy="2637899"/>
          </a:xfrm>
        </p:grpSpPr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9BF0C351-107F-DE66-FDFD-6229D663E3B0}"/>
                </a:ext>
              </a:extLst>
            </p:cNvPr>
            <p:cNvSpPr txBox="1"/>
            <p:nvPr/>
          </p:nvSpPr>
          <p:spPr>
            <a:xfrm>
              <a:off x="7358277" y="2925349"/>
              <a:ext cx="1518138" cy="120032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cs-CZ">
                <a:cs typeface="Calibri"/>
              </a:endParaRPr>
            </a:p>
            <a:p>
              <a:endParaRPr lang="cs-CZ">
                <a:cs typeface="Calibri"/>
              </a:endParaRPr>
            </a:p>
            <a:p>
              <a:endParaRPr lang="cs-CZ">
                <a:cs typeface="Calibri"/>
              </a:endParaRPr>
            </a:p>
            <a:p>
              <a:endParaRPr lang="cs-CZ">
                <a:cs typeface="Calibri"/>
              </a:endParaRPr>
            </a:p>
          </p:txBody>
        </p:sp>
        <p:sp>
          <p:nvSpPr>
            <p:cNvPr id="4" name="TextovéPole 3">
              <a:extLst>
                <a:ext uri="{FF2B5EF4-FFF2-40B4-BE49-F238E27FC236}">
                  <a16:creationId xmlns:a16="http://schemas.microsoft.com/office/drawing/2014/main" id="{49406826-16C7-000E-3A1E-45199B466A49}"/>
                </a:ext>
              </a:extLst>
            </p:cNvPr>
            <p:cNvSpPr txBox="1"/>
            <p:nvPr/>
          </p:nvSpPr>
          <p:spPr>
            <a:xfrm>
              <a:off x="983134" y="1487779"/>
              <a:ext cx="2162907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>
                  <a:cs typeface="Calibri"/>
                </a:rPr>
                <a:t>Kočka sedí</a:t>
              </a:r>
              <a:endParaRPr lang="cs-CZ"/>
            </a:p>
          </p:txBody>
        </p:sp>
      </p:grpSp>
      <p:sp>
        <p:nvSpPr>
          <p:cNvPr id="5" name="TextovéPole 4">
            <a:extLst>
              <a:ext uri="{FF2B5EF4-FFF2-40B4-BE49-F238E27FC236}">
                <a16:creationId xmlns:a16="http://schemas.microsoft.com/office/drawing/2014/main" id="{7555125B-909C-8AA9-31AB-FD585E609EB0}"/>
              </a:ext>
            </a:extLst>
          </p:cNvPr>
          <p:cNvSpPr txBox="1"/>
          <p:nvPr/>
        </p:nvSpPr>
        <p:spPr>
          <a:xfrm>
            <a:off x="2027883" y="1782914"/>
            <a:ext cx="2162907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Kočka sedí na okně</a:t>
            </a:r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12F32CA-B469-D1E3-4930-90BB0A364EFD}"/>
              </a:ext>
            </a:extLst>
          </p:cNvPr>
          <p:cNvSpPr txBox="1"/>
          <p:nvPr/>
        </p:nvSpPr>
        <p:spPr>
          <a:xfrm>
            <a:off x="2027996" y="1422485"/>
            <a:ext cx="837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>
                <a:cs typeface="Calibri"/>
              </a:rPr>
              <a:t>Vstup:</a:t>
            </a:r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16A31BFC-3986-33A8-79F0-03569BC1CF0F}"/>
              </a:ext>
            </a:extLst>
          </p:cNvPr>
          <p:cNvSpPr txBox="1"/>
          <p:nvPr/>
        </p:nvSpPr>
        <p:spPr>
          <a:xfrm>
            <a:off x="5926805" y="1791042"/>
            <a:ext cx="1524000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>
                <a:cs typeface="Calibri"/>
              </a:rPr>
              <a:t>Transformátor</a:t>
            </a:r>
            <a:endParaRPr lang="cs-CZ"/>
          </a:p>
        </p:txBody>
      </p:sp>
      <p:sp>
        <p:nvSpPr>
          <p:cNvPr id="11" name="Šipka: doprava 10">
            <a:extLst>
              <a:ext uri="{FF2B5EF4-FFF2-40B4-BE49-F238E27FC236}">
                <a16:creationId xmlns:a16="http://schemas.microsoft.com/office/drawing/2014/main" id="{7B6720EF-039B-2992-59AD-B38576CE3154}"/>
              </a:ext>
            </a:extLst>
          </p:cNvPr>
          <p:cNvSpPr/>
          <p:nvPr/>
        </p:nvSpPr>
        <p:spPr>
          <a:xfrm>
            <a:off x="4369403" y="1840145"/>
            <a:ext cx="139460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3A1E98-0FC1-A6F5-7381-A62ED02B70AF}"/>
              </a:ext>
            </a:extLst>
          </p:cNvPr>
          <p:cNvGrpSpPr/>
          <p:nvPr/>
        </p:nvGrpSpPr>
        <p:grpSpPr>
          <a:xfrm>
            <a:off x="7633064" y="1840146"/>
            <a:ext cx="1665976" cy="986646"/>
            <a:chOff x="6588036" y="1537326"/>
            <a:chExt cx="1665976" cy="986646"/>
          </a:xfrm>
        </p:grpSpPr>
        <p:sp>
          <p:nvSpPr>
            <p:cNvPr id="6" name="Šipka: doprava 5">
              <a:extLst>
                <a:ext uri="{FF2B5EF4-FFF2-40B4-BE49-F238E27FC236}">
                  <a16:creationId xmlns:a16="http://schemas.microsoft.com/office/drawing/2014/main" id="{10B60703-341B-82AA-E074-58AFEE922318}"/>
                </a:ext>
              </a:extLst>
            </p:cNvPr>
            <p:cNvSpPr/>
            <p:nvPr/>
          </p:nvSpPr>
          <p:spPr>
            <a:xfrm>
              <a:off x="6588036" y="1537326"/>
              <a:ext cx="1394603" cy="26957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" name="Šipka: doprava 11">
              <a:extLst>
                <a:ext uri="{FF2B5EF4-FFF2-40B4-BE49-F238E27FC236}">
                  <a16:creationId xmlns:a16="http://schemas.microsoft.com/office/drawing/2014/main" id="{93F121F4-F0D9-2C0E-17D9-0F7EBA079DF5}"/>
                </a:ext>
              </a:extLst>
            </p:cNvPr>
            <p:cNvSpPr/>
            <p:nvPr/>
          </p:nvSpPr>
          <p:spPr>
            <a:xfrm rot="5400000">
              <a:off x="7761588" y="2031548"/>
              <a:ext cx="715273" cy="26957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3EC35B-8BB9-3000-85E2-5F6303FF9B5A}"/>
              </a:ext>
            </a:extLst>
          </p:cNvPr>
          <p:cNvGrpSpPr/>
          <p:nvPr/>
        </p:nvGrpSpPr>
        <p:grpSpPr>
          <a:xfrm>
            <a:off x="2976596" y="2294830"/>
            <a:ext cx="6322443" cy="3243890"/>
            <a:chOff x="1931568" y="1992010"/>
            <a:chExt cx="6322443" cy="3243890"/>
          </a:xfrm>
        </p:grpSpPr>
        <p:sp>
          <p:nvSpPr>
            <p:cNvPr id="15" name="Šipka: doprava 14">
              <a:extLst>
                <a:ext uri="{FF2B5EF4-FFF2-40B4-BE49-F238E27FC236}">
                  <a16:creationId xmlns:a16="http://schemas.microsoft.com/office/drawing/2014/main" id="{4B682212-CC9C-6CD8-A51F-A0B08A7D2B62}"/>
                </a:ext>
              </a:extLst>
            </p:cNvPr>
            <p:cNvSpPr/>
            <p:nvPr/>
          </p:nvSpPr>
          <p:spPr>
            <a:xfrm rot="5400000">
              <a:off x="7761587" y="4472104"/>
              <a:ext cx="715273" cy="26957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Šipka: doprava 15">
              <a:extLst>
                <a:ext uri="{FF2B5EF4-FFF2-40B4-BE49-F238E27FC236}">
                  <a16:creationId xmlns:a16="http://schemas.microsoft.com/office/drawing/2014/main" id="{B263CB9A-1BD2-28D4-5540-E6DD4FBF2753}"/>
                </a:ext>
              </a:extLst>
            </p:cNvPr>
            <p:cNvSpPr/>
            <p:nvPr/>
          </p:nvSpPr>
          <p:spPr>
            <a:xfrm rot="10800000">
              <a:off x="2199347" y="4966325"/>
              <a:ext cx="5783291" cy="26957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Šipka: doprava 16">
              <a:extLst>
                <a:ext uri="{FF2B5EF4-FFF2-40B4-BE49-F238E27FC236}">
                  <a16:creationId xmlns:a16="http://schemas.microsoft.com/office/drawing/2014/main" id="{987C4E14-2D67-DA12-1B13-5C0ACE6AEF23}"/>
                </a:ext>
              </a:extLst>
            </p:cNvPr>
            <p:cNvSpPr/>
            <p:nvPr/>
          </p:nvSpPr>
          <p:spPr>
            <a:xfrm rot="-5400000">
              <a:off x="578300" y="3345278"/>
              <a:ext cx="2976112" cy="26957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9540BC8-3FA1-2DDB-7B9B-88C3A6298A02}"/>
              </a:ext>
            </a:extLst>
          </p:cNvPr>
          <p:cNvSpPr txBox="1"/>
          <p:nvPr/>
        </p:nvSpPr>
        <p:spPr>
          <a:xfrm>
            <a:off x="8271833" y="3228169"/>
            <a:ext cx="1780524" cy="1200329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na okně - 42%</a:t>
            </a:r>
          </a:p>
          <a:p>
            <a:r>
              <a:rPr lang="cs-CZ">
                <a:cs typeface="Calibri"/>
              </a:rPr>
              <a:t>na zemi - 15%</a:t>
            </a:r>
          </a:p>
          <a:p>
            <a:r>
              <a:rPr lang="cs-CZ">
                <a:cs typeface="Calibri"/>
              </a:rPr>
              <a:t>na podlaze - 10%</a:t>
            </a:r>
            <a:br>
              <a:rPr lang="cs-CZ">
                <a:cs typeface="Calibri"/>
              </a:rPr>
            </a:br>
            <a:r>
              <a:rPr lang="cs-CZ"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499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3C9EF4-C22C-3378-5AEB-B22B4A2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Jak toto využít?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F1777E-B601-C449-9CC5-738591FEE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"/>
              </a:rPr>
              <a:t>*nyní máme zapnout </a:t>
            </a:r>
            <a:r>
              <a:rPr lang="cs-CZ" err="1">
                <a:cs typeface="Calibri"/>
              </a:rPr>
              <a:t>ChatGPT</a:t>
            </a:r>
            <a:r>
              <a:rPr lang="cs-CZ">
                <a:cs typeface="Calibri"/>
              </a:rPr>
              <a:t> a ukázat vám jak to funguje, takže pokud jsme zapomněli, tento text nám to připomene*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2702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A4FA28-B82D-207E-83D4-476EBB40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 Light"/>
              </a:rPr>
              <a:t>Dall</a:t>
            </a:r>
            <a:r>
              <a:rPr lang="cs-CZ">
                <a:cs typeface="Calibri Light"/>
              </a:rPr>
              <a:t>-E 2</a:t>
            </a:r>
          </a:p>
        </p:txBody>
      </p:sp>
      <p:pic>
        <p:nvPicPr>
          <p:cNvPr id="7" name="Obrázek 7">
            <a:extLst>
              <a:ext uri="{FF2B5EF4-FFF2-40B4-BE49-F238E27FC236}">
                <a16:creationId xmlns:a16="http://schemas.microsoft.com/office/drawing/2014/main" id="{2C690B01-9E3C-7C51-C4FF-A13ADC0E1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008" y="1825625"/>
            <a:ext cx="8975983" cy="4351338"/>
          </a:xfrm>
        </p:spPr>
      </p:pic>
    </p:spTree>
    <p:extLst>
      <p:ext uri="{BB962C8B-B14F-4D97-AF65-F5344CB8AC3E}">
        <p14:creationId xmlns:p14="http://schemas.microsoft.com/office/powerpoint/2010/main" val="349512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B2B346-367F-0F0A-BB93-821034DF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CLIP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0E35C1-C17D-E3B6-878A-8C81CBAC9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507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cs-CZ">
                <a:cs typeface="Calibri"/>
              </a:rPr>
              <a:t>CLIP je natrénovaný na popis obrázků.</a:t>
            </a:r>
          </a:p>
          <a:p>
            <a:r>
              <a:rPr lang="cs-CZ">
                <a:cs typeface="Calibri"/>
              </a:rPr>
              <a:t>Vytvoří </a:t>
            </a:r>
            <a:r>
              <a:rPr lang="cs-CZ" err="1">
                <a:cs typeface="Calibri"/>
              </a:rPr>
              <a:t>embed</a:t>
            </a:r>
            <a:r>
              <a:rPr lang="cs-CZ">
                <a:cs typeface="Calibri"/>
              </a:rPr>
              <a:t> obrázku a </a:t>
            </a:r>
            <a:r>
              <a:rPr lang="cs-CZ" err="1">
                <a:cs typeface="Calibri"/>
              </a:rPr>
              <a:t>embed</a:t>
            </a:r>
            <a:r>
              <a:rPr lang="cs-CZ">
                <a:cs typeface="Calibri"/>
              </a:rPr>
              <a:t> textu, tyto </a:t>
            </a:r>
            <a:r>
              <a:rPr lang="cs-CZ" err="1">
                <a:cs typeface="Calibri"/>
              </a:rPr>
              <a:t>embedy</a:t>
            </a:r>
            <a:r>
              <a:rPr lang="cs-CZ">
                <a:cs typeface="Calibri"/>
              </a:rPr>
              <a:t> se pak snaží porovnat. </a:t>
            </a:r>
          </a:p>
          <a:p>
            <a:r>
              <a:rPr lang="cs-CZ">
                <a:cs typeface="Calibri"/>
              </a:rPr>
              <a:t>Toto je užitečné pro vygenerování co nepřesnějšího obrázku podle zadání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9719D144-6BE6-3406-EA58-117CC0B3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268" y="1886442"/>
            <a:ext cx="6671813" cy="40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2C7A19-5E44-F5F4-A1AB-6C3F23DA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PRIOR</a:t>
            </a:r>
            <a:endParaRPr lang="cs-CZ"/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A97C00E-C117-E4DD-5A84-2BEA906D6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"/>
              </a:rPr>
              <a:t>Je založený na principu kde umělá inteligence zhoršuje kvalitu obrázku a pak se na něm učí ho opět rekonstruovat</a:t>
            </a:r>
          </a:p>
          <a:p>
            <a:r>
              <a:rPr lang="cs-CZ">
                <a:cs typeface="Calibri"/>
              </a:rPr>
              <a:t>Dá této umělé inteligenci nějaký základ pro vytváření realistického obrázku, i když tento základ pro nás vypadá nějak takto:</a:t>
            </a:r>
          </a:p>
          <a:p>
            <a:endParaRPr lang="cs-CZ">
              <a:cs typeface="Calibri"/>
            </a:endParaRPr>
          </a:p>
          <a:p>
            <a:endParaRPr lang="cs-CZ">
              <a:cs typeface="Calibri"/>
            </a:endParaRPr>
          </a:p>
          <a:p>
            <a:endParaRPr lang="cs-CZ">
              <a:cs typeface="Calibri"/>
            </a:endParaRPr>
          </a:p>
          <a:p>
            <a:endParaRPr lang="cs-CZ">
              <a:cs typeface="Calibri"/>
            </a:endParaRPr>
          </a:p>
          <a:p>
            <a:endParaRPr lang="cs-CZ">
              <a:cs typeface="Calibri"/>
            </a:endParaRPr>
          </a:p>
        </p:txBody>
      </p:sp>
      <p:pic>
        <p:nvPicPr>
          <p:cNvPr id="8" name="Obrázek 8">
            <a:extLst>
              <a:ext uri="{FF2B5EF4-FFF2-40B4-BE49-F238E27FC236}">
                <a16:creationId xmlns:a16="http://schemas.microsoft.com/office/drawing/2014/main" id="{1B718ECC-68BB-46F5-92A2-DDF6D13A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7" y="3702117"/>
            <a:ext cx="10514161" cy="16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29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F2ABF-D9F1-738A-9B14-D0039819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GLIDE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D10206-0E36-E487-0DB3-7365A8E1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9219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cs-CZ" err="1">
                <a:cs typeface="Calibri"/>
              </a:rPr>
              <a:t>Dekóder</a:t>
            </a:r>
            <a:r>
              <a:rPr lang="cs-CZ">
                <a:cs typeface="Calibri"/>
              </a:rPr>
              <a:t>.</a:t>
            </a:r>
          </a:p>
          <a:p>
            <a:r>
              <a:rPr lang="cs-CZ">
                <a:cs typeface="Calibri"/>
              </a:rPr>
              <a:t>Pomocí Prioru a textového </a:t>
            </a:r>
            <a:r>
              <a:rPr lang="cs-CZ" err="1">
                <a:cs typeface="Calibri"/>
              </a:rPr>
              <a:t>embedu</a:t>
            </a:r>
            <a:r>
              <a:rPr lang="cs-CZ">
                <a:cs typeface="Calibri"/>
              </a:rPr>
              <a:t> vytvoří kompletní obraz podle zadání.</a:t>
            </a:r>
            <a:endParaRPr lang="cs-CZ">
              <a:ea typeface="Calibri"/>
              <a:cs typeface="Calibri"/>
            </a:endParaRPr>
          </a:p>
          <a:p>
            <a:r>
              <a:rPr lang="cs-CZ">
                <a:ea typeface="Calibri"/>
                <a:cs typeface="Calibri"/>
              </a:rPr>
              <a:t>Toto dělá tak, že matematicky transformuje náhodné vektory z prioru dokud nedostane nějaký obraz, tento pak popíše.</a:t>
            </a:r>
          </a:p>
          <a:p>
            <a:r>
              <a:rPr lang="cs-CZ">
                <a:ea typeface="Calibri"/>
                <a:cs typeface="Calibri"/>
              </a:rPr>
              <a:t>Tento krok se poté opakuje, dokud se tento popis nerovná textovému </a:t>
            </a:r>
            <a:r>
              <a:rPr lang="cs-CZ" err="1">
                <a:ea typeface="Calibri"/>
                <a:cs typeface="Calibri"/>
              </a:rPr>
              <a:t>embedu</a:t>
            </a:r>
            <a:r>
              <a:rPr lang="cs-CZ">
                <a:ea typeface="Calibri"/>
                <a:cs typeface="Calibri"/>
              </a:rPr>
              <a:t> od </a:t>
            </a:r>
            <a:r>
              <a:rPr lang="cs-CZ" err="1">
                <a:ea typeface="Calibri"/>
                <a:cs typeface="Calibri"/>
              </a:rPr>
              <a:t>CLIPu</a:t>
            </a:r>
            <a:r>
              <a:rPr lang="cs-CZ">
                <a:ea typeface="Calibri"/>
                <a:cs typeface="Calibri"/>
              </a:rPr>
              <a:t>.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EDDDC7B5-3F7E-CAED-46F5-16C8C525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74" y="4116702"/>
            <a:ext cx="9313652" cy="24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0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CD3B71-FEE3-1805-B7BD-05C88A88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 Light"/>
              </a:rPr>
              <a:t>Upscaling</a:t>
            </a:r>
            <a:endParaRPr lang="cs-CZ" err="1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C2A0413-570D-6904-4E36-EF80CC275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"/>
              </a:rPr>
              <a:t>Zvýšení rozlišení obrázku.</a:t>
            </a:r>
          </a:p>
          <a:p>
            <a:r>
              <a:rPr lang="cs-CZ">
                <a:cs typeface="Calibri"/>
              </a:rPr>
              <a:t>Předchozí krok nám dá obrázek, který má 64x64 pixelů, během tohoto kroku se toto rozlišení zvýší, opět pomocí neuronové sítě</a:t>
            </a:r>
          </a:p>
          <a:p>
            <a:endParaRPr lang="cs-CZ">
              <a:cs typeface="Calibri"/>
            </a:endParaRPr>
          </a:p>
        </p:txBody>
      </p:sp>
      <p:pic>
        <p:nvPicPr>
          <p:cNvPr id="4" name="Obrázek 4" descr="Obsah obrázku text, pes, savci&#10;&#10;Popis se vygeneroval automaticky.">
            <a:extLst>
              <a:ext uri="{FF2B5EF4-FFF2-40B4-BE49-F238E27FC236}">
                <a16:creationId xmlns:a16="http://schemas.microsoft.com/office/drawing/2014/main" id="{7AEA5B61-EB76-51AB-9AD7-D4EA4316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81" y="3430465"/>
            <a:ext cx="7160643" cy="23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30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31592D-E186-FC4C-1E27-FADC9CF2A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 Light"/>
              </a:rPr>
              <a:t>Discriminator</a:t>
            </a:r>
            <a:r>
              <a:rPr lang="cs-CZ">
                <a:cs typeface="Calibri Light"/>
              </a:rPr>
              <a:t> feedback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C14B64-3AF6-1A9D-01BC-7B194935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"/>
              </a:rPr>
              <a:t>Diskriminátor (výborný název) se podívá na obrázek, vygeneruje pomocí </a:t>
            </a:r>
            <a:r>
              <a:rPr lang="cs-CZ" err="1">
                <a:cs typeface="Calibri"/>
              </a:rPr>
              <a:t>CLIPu</a:t>
            </a:r>
            <a:r>
              <a:rPr lang="cs-CZ">
                <a:cs typeface="Calibri"/>
              </a:rPr>
              <a:t> popis a porovná ho se vstupem. </a:t>
            </a:r>
          </a:p>
          <a:p>
            <a:r>
              <a:rPr lang="cs-CZ">
                <a:cs typeface="Calibri"/>
              </a:rPr>
              <a:t>Dále opakuje předchozí kroky dokud vygenerovaný obrázek neodpovídá vstupu.</a:t>
            </a:r>
          </a:p>
          <a:p>
            <a:r>
              <a:rPr lang="cs-CZ">
                <a:ea typeface="Calibri"/>
                <a:cs typeface="Calibri"/>
              </a:rPr>
              <a:t>Kvůli tomuto generování obrázků chvíli trvá.</a:t>
            </a:r>
          </a:p>
          <a:p>
            <a:endParaRPr lang="cs-CZ">
              <a:ea typeface="Calibri"/>
              <a:cs typeface="Calibri"/>
            </a:endParaRPr>
          </a:p>
        </p:txBody>
      </p:sp>
      <p:pic>
        <p:nvPicPr>
          <p:cNvPr id="4" name="Obrázek 4" descr="Obsah obrázku text, ozdobené&#10;&#10;Popis se vygeneroval automaticky.">
            <a:extLst>
              <a:ext uri="{FF2B5EF4-FFF2-40B4-BE49-F238E27FC236}">
                <a16:creationId xmlns:a16="http://schemas.microsoft.com/office/drawing/2014/main" id="{C2244929-CD4D-1A45-2C22-BCAFA7D71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018" y="343598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ázek 18" descr="Obsah obrázku Obdélník&#10;&#10;Popis se vygeneroval automaticky.">
            <a:extLst>
              <a:ext uri="{FF2B5EF4-FFF2-40B4-BE49-F238E27FC236}">
                <a16:creationId xmlns:a16="http://schemas.microsoft.com/office/drawing/2014/main" id="{513F71DD-AE47-4974-0566-C271901F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" y="415132"/>
            <a:ext cx="12183856" cy="60335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Rukopis 2">
                <a:extLst>
                  <a:ext uri="{FF2B5EF4-FFF2-40B4-BE49-F238E27FC236}">
                    <a16:creationId xmlns:a16="http://schemas.microsoft.com/office/drawing/2014/main" id="{BA12B585-FD98-7870-C8FD-661DB500F08E}"/>
                  </a:ext>
                </a:extLst>
              </p14:cNvPr>
              <p14:cNvContentPartPr/>
              <p14:nvPr/>
            </p14:nvContentPartPr>
            <p14:xfrm>
              <a:off x="2081515" y="5241539"/>
              <a:ext cx="555434" cy="271616"/>
            </p14:xfrm>
          </p:contentPart>
        </mc:Choice>
        <mc:Fallback xmlns="">
          <p:pic>
            <p:nvPicPr>
              <p:cNvPr id="3" name="Rukopis 2">
                <a:extLst>
                  <a:ext uri="{FF2B5EF4-FFF2-40B4-BE49-F238E27FC236}">
                    <a16:creationId xmlns:a16="http://schemas.microsoft.com/office/drawing/2014/main" id="{BA12B585-FD98-7870-C8FD-661DB500F0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3528" y="5223575"/>
                <a:ext cx="591048" cy="307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Rukopis 3">
                <a:extLst>
                  <a:ext uri="{FF2B5EF4-FFF2-40B4-BE49-F238E27FC236}">
                    <a16:creationId xmlns:a16="http://schemas.microsoft.com/office/drawing/2014/main" id="{7C43F057-216B-D68A-D053-5291C549441B}"/>
                  </a:ext>
                </a:extLst>
              </p14:cNvPr>
              <p14:cNvContentPartPr/>
              <p14:nvPr/>
            </p14:nvContentPartPr>
            <p14:xfrm>
              <a:off x="2415328" y="5142841"/>
              <a:ext cx="221645" cy="356029"/>
            </p14:xfrm>
          </p:contentPart>
        </mc:Choice>
        <mc:Fallback xmlns="">
          <p:pic>
            <p:nvPicPr>
              <p:cNvPr id="4" name="Rukopis 3">
                <a:extLst>
                  <a:ext uri="{FF2B5EF4-FFF2-40B4-BE49-F238E27FC236}">
                    <a16:creationId xmlns:a16="http://schemas.microsoft.com/office/drawing/2014/main" id="{7C43F057-216B-D68A-D053-5291C54944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7366" y="5124860"/>
                <a:ext cx="257209" cy="391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Rukopis 4">
                <a:extLst>
                  <a:ext uri="{FF2B5EF4-FFF2-40B4-BE49-F238E27FC236}">
                    <a16:creationId xmlns:a16="http://schemas.microsoft.com/office/drawing/2014/main" id="{FFA7A9C0-FF32-76E1-889D-E7D303A4B0B9}"/>
                  </a:ext>
                </a:extLst>
              </p14:cNvPr>
              <p14:cNvContentPartPr/>
              <p14:nvPr/>
            </p14:nvContentPartPr>
            <p14:xfrm>
              <a:off x="3937487" y="741546"/>
              <a:ext cx="124018" cy="458281"/>
            </p14:xfrm>
          </p:contentPart>
        </mc:Choice>
        <mc:Fallback xmlns="">
          <p:pic>
            <p:nvPicPr>
              <p:cNvPr id="5" name="Rukopis 4">
                <a:extLst>
                  <a:ext uri="{FF2B5EF4-FFF2-40B4-BE49-F238E27FC236}">
                    <a16:creationId xmlns:a16="http://schemas.microsoft.com/office/drawing/2014/main" id="{FFA7A9C0-FF32-76E1-889D-E7D303A4B0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9565" y="723560"/>
                <a:ext cx="159503" cy="493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68534CD3-E394-F1EB-75B3-01955D02D852}"/>
                  </a:ext>
                </a:extLst>
              </p14:cNvPr>
              <p14:cNvContentPartPr/>
              <p14:nvPr/>
            </p14:nvContentPartPr>
            <p14:xfrm>
              <a:off x="3858860" y="940543"/>
              <a:ext cx="309267" cy="227256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68534CD3-E394-F1EB-75B3-01955D02D8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40879" y="922592"/>
                <a:ext cx="344869" cy="262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Rukopis 6">
                <a:extLst>
                  <a:ext uri="{FF2B5EF4-FFF2-40B4-BE49-F238E27FC236}">
                    <a16:creationId xmlns:a16="http://schemas.microsoft.com/office/drawing/2014/main" id="{32B6616F-7B0B-5145-9A0E-6E09FD3018D4}"/>
                  </a:ext>
                </a:extLst>
              </p14:cNvPr>
              <p14:cNvContentPartPr/>
              <p14:nvPr/>
            </p14:nvContentPartPr>
            <p14:xfrm>
              <a:off x="5381965" y="3840327"/>
              <a:ext cx="182690" cy="336780"/>
            </p14:xfrm>
          </p:contentPart>
        </mc:Choice>
        <mc:Fallback xmlns="">
          <p:pic>
            <p:nvPicPr>
              <p:cNvPr id="7" name="Rukopis 6">
                <a:extLst>
                  <a:ext uri="{FF2B5EF4-FFF2-40B4-BE49-F238E27FC236}">
                    <a16:creationId xmlns:a16="http://schemas.microsoft.com/office/drawing/2014/main" id="{32B6616F-7B0B-5145-9A0E-6E09FD3018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3984" y="3822337"/>
                <a:ext cx="218293" cy="372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Rukopis 7">
                <a:extLst>
                  <a:ext uri="{FF2B5EF4-FFF2-40B4-BE49-F238E27FC236}">
                    <a16:creationId xmlns:a16="http://schemas.microsoft.com/office/drawing/2014/main" id="{8DB8426A-0535-3375-6DE4-B28BE9B74B94}"/>
                  </a:ext>
                </a:extLst>
              </p14:cNvPr>
              <p14:cNvContentPartPr/>
              <p14:nvPr/>
            </p14:nvContentPartPr>
            <p14:xfrm>
              <a:off x="5321700" y="4024536"/>
              <a:ext cx="249747" cy="171027"/>
            </p14:xfrm>
          </p:contentPart>
        </mc:Choice>
        <mc:Fallback xmlns="">
          <p:pic>
            <p:nvPicPr>
              <p:cNvPr id="8" name="Rukopis 7">
                <a:extLst>
                  <a:ext uri="{FF2B5EF4-FFF2-40B4-BE49-F238E27FC236}">
                    <a16:creationId xmlns:a16="http://schemas.microsoft.com/office/drawing/2014/main" id="{8DB8426A-0535-3375-6DE4-B28BE9B74B9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3707" y="4006571"/>
                <a:ext cx="285374" cy="20659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ovéPole 8">
            <a:extLst>
              <a:ext uri="{FF2B5EF4-FFF2-40B4-BE49-F238E27FC236}">
                <a16:creationId xmlns:a16="http://schemas.microsoft.com/office/drawing/2014/main" id="{DE0106B5-95D8-1F81-B70C-2BEE471107FE}"/>
              </a:ext>
            </a:extLst>
          </p:cNvPr>
          <p:cNvSpPr txBox="1"/>
          <p:nvPr/>
        </p:nvSpPr>
        <p:spPr>
          <a:xfrm>
            <a:off x="1488056" y="5513717"/>
            <a:ext cx="11501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Vy teď</a:t>
            </a:r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A026C5-D066-4AC2-DAEB-F7A1B63CB12A}"/>
              </a:ext>
            </a:extLst>
          </p:cNvPr>
          <p:cNvSpPr txBox="1"/>
          <p:nvPr/>
        </p:nvSpPr>
        <p:spPr>
          <a:xfrm>
            <a:off x="3407434" y="93451"/>
            <a:ext cx="17396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Vy po této prezentaci</a:t>
            </a:r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BF25FA8-52B5-192D-9DE4-472675821E41}"/>
              </a:ext>
            </a:extLst>
          </p:cNvPr>
          <p:cNvSpPr txBox="1"/>
          <p:nvPr/>
        </p:nvSpPr>
        <p:spPr>
          <a:xfrm>
            <a:off x="5384320" y="3429000"/>
            <a:ext cx="8913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>
                <a:cs typeface="Calibri"/>
              </a:rPr>
              <a:t>My</a:t>
            </a:r>
            <a:endParaRPr lang="cs-CZ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Rukopis 10">
                <a:extLst>
                  <a:ext uri="{FF2B5EF4-FFF2-40B4-BE49-F238E27FC236}">
                    <a16:creationId xmlns:a16="http://schemas.microsoft.com/office/drawing/2014/main" id="{304A5710-1904-F6F1-C553-56848633FBAF}"/>
                  </a:ext>
                </a:extLst>
              </p14:cNvPr>
              <p14:cNvContentPartPr/>
              <p14:nvPr/>
            </p14:nvContentPartPr>
            <p14:xfrm>
              <a:off x="379810" y="286632"/>
              <a:ext cx="82826" cy="66946"/>
            </p14:xfrm>
          </p:contentPart>
        </mc:Choice>
        <mc:Fallback xmlns="">
          <p:pic>
            <p:nvPicPr>
              <p:cNvPr id="11" name="Rukopis 10">
                <a:extLst>
                  <a:ext uri="{FF2B5EF4-FFF2-40B4-BE49-F238E27FC236}">
                    <a16:creationId xmlns:a16="http://schemas.microsoft.com/office/drawing/2014/main" id="{304A5710-1904-F6F1-C553-56848633FB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5507" y="282336"/>
                <a:ext cx="91431" cy="75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Rukopis 11">
                <a:extLst>
                  <a:ext uri="{FF2B5EF4-FFF2-40B4-BE49-F238E27FC236}">
                    <a16:creationId xmlns:a16="http://schemas.microsoft.com/office/drawing/2014/main" id="{9285CED0-A199-C2EF-692E-F019C580A3F7}"/>
                  </a:ext>
                </a:extLst>
              </p14:cNvPr>
              <p14:cNvContentPartPr/>
              <p14:nvPr/>
            </p14:nvContentPartPr>
            <p14:xfrm>
              <a:off x="339656" y="250927"/>
              <a:ext cx="66244" cy="69404"/>
            </p14:xfrm>
          </p:contentPart>
        </mc:Choice>
        <mc:Fallback xmlns="">
          <p:pic>
            <p:nvPicPr>
              <p:cNvPr id="12" name="Rukopis 11">
                <a:extLst>
                  <a:ext uri="{FF2B5EF4-FFF2-40B4-BE49-F238E27FC236}">
                    <a16:creationId xmlns:a16="http://schemas.microsoft.com/office/drawing/2014/main" id="{9285CED0-A199-C2EF-692E-F019C580A3F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5359" y="246612"/>
                <a:ext cx="74838" cy="7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Rukopis 13">
                <a:extLst>
                  <a:ext uri="{FF2B5EF4-FFF2-40B4-BE49-F238E27FC236}">
                    <a16:creationId xmlns:a16="http://schemas.microsoft.com/office/drawing/2014/main" id="{A50517F8-A954-1E56-6426-F930508728EA}"/>
                  </a:ext>
                </a:extLst>
              </p14:cNvPr>
              <p14:cNvContentPartPr/>
              <p14:nvPr/>
            </p14:nvContentPartPr>
            <p14:xfrm>
              <a:off x="388758" y="320738"/>
              <a:ext cx="10583" cy="10583"/>
            </p14:xfrm>
          </p:contentPart>
        </mc:Choice>
        <mc:Fallback xmlns="">
          <p:pic>
            <p:nvPicPr>
              <p:cNvPr id="14" name="Rukopis 13">
                <a:extLst>
                  <a:ext uri="{FF2B5EF4-FFF2-40B4-BE49-F238E27FC236}">
                    <a16:creationId xmlns:a16="http://schemas.microsoft.com/office/drawing/2014/main" id="{A50517F8-A954-1E56-6426-F930508728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1762" y="193742"/>
                <a:ext cx="264575" cy="264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Rukopis 14">
                <a:extLst>
                  <a:ext uri="{FF2B5EF4-FFF2-40B4-BE49-F238E27FC236}">
                    <a16:creationId xmlns:a16="http://schemas.microsoft.com/office/drawing/2014/main" id="{C37E126E-468F-FF51-1B86-EDB1242DAF57}"/>
                  </a:ext>
                </a:extLst>
              </p14:cNvPr>
              <p14:cNvContentPartPr/>
              <p14:nvPr/>
            </p14:nvContentPartPr>
            <p14:xfrm>
              <a:off x="269544" y="208545"/>
              <a:ext cx="36224" cy="36961"/>
            </p14:xfrm>
          </p:contentPart>
        </mc:Choice>
        <mc:Fallback xmlns="">
          <p:pic>
            <p:nvPicPr>
              <p:cNvPr id="15" name="Rukopis 14">
                <a:extLst>
                  <a:ext uri="{FF2B5EF4-FFF2-40B4-BE49-F238E27FC236}">
                    <a16:creationId xmlns:a16="http://schemas.microsoft.com/office/drawing/2014/main" id="{C37E126E-468F-FF51-1B86-EDB1242DAF5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5282" y="204239"/>
                <a:ext cx="44747" cy="4557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ovéPole 15">
            <a:extLst>
              <a:ext uri="{FF2B5EF4-FFF2-40B4-BE49-F238E27FC236}">
                <a16:creationId xmlns:a16="http://schemas.microsoft.com/office/drawing/2014/main" id="{F2864E4C-CD28-E338-92B9-44276893CB8E}"/>
              </a:ext>
            </a:extLst>
          </p:cNvPr>
          <p:cNvSpPr txBox="1"/>
          <p:nvPr/>
        </p:nvSpPr>
        <p:spPr>
          <a:xfrm>
            <a:off x="375708" y="285750"/>
            <a:ext cx="71966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600">
                <a:cs typeface="Calibri"/>
              </a:rPr>
              <a:t>Adam Jirkovský</a:t>
            </a:r>
          </a:p>
        </p:txBody>
      </p:sp>
    </p:spTree>
    <p:extLst>
      <p:ext uri="{BB962C8B-B14F-4D97-AF65-F5344CB8AC3E}">
        <p14:creationId xmlns:p14="http://schemas.microsoft.com/office/powerpoint/2010/main" val="41313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9471E5-138C-F83B-35DE-1B1E3B1B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Variace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E95442-4CC7-DABB-4BD3-4CED013F0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>
                <a:cs typeface="Calibri"/>
              </a:rPr>
              <a:t>Dall</a:t>
            </a:r>
            <a:r>
              <a:rPr lang="cs-CZ">
                <a:cs typeface="Calibri"/>
              </a:rPr>
              <a:t>-E 2 vytvoří vždy 4 obrázky.</a:t>
            </a:r>
          </a:p>
          <a:p>
            <a:r>
              <a:rPr lang="cs-CZ">
                <a:cs typeface="Calibri"/>
              </a:rPr>
              <a:t>To dělá tak, že pomocí CLIP popíše ten první, a z toho potom vygeneruje další.</a:t>
            </a:r>
          </a:p>
          <a:p>
            <a:r>
              <a:rPr lang="cs-CZ">
                <a:cs typeface="Calibri"/>
              </a:rPr>
              <a:t>Toto opakuje dokud nemá všechny obrázky.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F04E613D-589B-FF5A-A428-16DC913B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3879452"/>
            <a:ext cx="5410199" cy="22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04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25D9C40-1831-CEB2-E64B-D01D7206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5612" y="-100301"/>
            <a:ext cx="1432310" cy="224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EA8FB993-94F6-1529-AABF-F15FDC34E11B}"/>
              </a:ext>
            </a:extLst>
          </p:cNvPr>
          <p:cNvSpPr txBox="1"/>
          <p:nvPr/>
        </p:nvSpPr>
        <p:spPr>
          <a:xfrm>
            <a:off x="452842" y="882620"/>
            <a:ext cx="837481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>
                <a:cs typeface="Calibri"/>
              </a:rPr>
              <a:t>Kočka</a:t>
            </a:r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12F32CA-B469-D1E3-4930-90BB0A364EFD}"/>
              </a:ext>
            </a:extLst>
          </p:cNvPr>
          <p:cNvSpPr txBox="1"/>
          <p:nvPr/>
        </p:nvSpPr>
        <p:spPr>
          <a:xfrm>
            <a:off x="452841" y="513288"/>
            <a:ext cx="837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>
                <a:cs typeface="Calibri"/>
              </a:rPr>
              <a:t>Vstup:</a:t>
            </a:r>
            <a:endParaRPr lang="cs-CZ"/>
          </a:p>
        </p:txBody>
      </p:sp>
      <p:sp>
        <p:nvSpPr>
          <p:cNvPr id="21" name="Šipka: doprava 10">
            <a:extLst>
              <a:ext uri="{FF2B5EF4-FFF2-40B4-BE49-F238E27FC236}">
                <a16:creationId xmlns:a16="http://schemas.microsoft.com/office/drawing/2014/main" id="{09159BE7-4C7C-3EAC-D31D-75C5E4FAB9FF}"/>
              </a:ext>
            </a:extLst>
          </p:cNvPr>
          <p:cNvSpPr/>
          <p:nvPr/>
        </p:nvSpPr>
        <p:spPr>
          <a:xfrm>
            <a:off x="1383972" y="932498"/>
            <a:ext cx="837482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1">
            <a:extLst>
              <a:ext uri="{FF2B5EF4-FFF2-40B4-BE49-F238E27FC236}">
                <a16:creationId xmlns:a16="http://schemas.microsoft.com/office/drawing/2014/main" id="{A28A5BA2-1E42-7D83-1B3F-A7C46F9CF7A6}"/>
              </a:ext>
            </a:extLst>
          </p:cNvPr>
          <p:cNvSpPr txBox="1"/>
          <p:nvPr/>
        </p:nvSpPr>
        <p:spPr>
          <a:xfrm>
            <a:off x="2315102" y="882619"/>
            <a:ext cx="1306283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>
                <a:cs typeface="Calibri"/>
              </a:rPr>
              <a:t>1000101…0</a:t>
            </a:r>
            <a:endParaRPr lang="cs-CZ"/>
          </a:p>
        </p:txBody>
      </p:sp>
      <p:pic>
        <p:nvPicPr>
          <p:cNvPr id="23" name="Obrázek 8">
            <a:extLst>
              <a:ext uri="{FF2B5EF4-FFF2-40B4-BE49-F238E27FC236}">
                <a16:creationId xmlns:a16="http://schemas.microsoft.com/office/drawing/2014/main" id="{D3EF56F6-0005-CD15-F887-103FD32F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39" y="5634861"/>
            <a:ext cx="1208762" cy="681040"/>
          </a:xfrm>
          <a:prstGeom prst="rect">
            <a:avLst/>
          </a:prstGeom>
        </p:spPr>
      </p:pic>
      <p:sp>
        <p:nvSpPr>
          <p:cNvPr id="24" name="Šipka: doprava 10">
            <a:extLst>
              <a:ext uri="{FF2B5EF4-FFF2-40B4-BE49-F238E27FC236}">
                <a16:creationId xmlns:a16="http://schemas.microsoft.com/office/drawing/2014/main" id="{22170FB4-FDD3-85C6-F5CD-4BE5E8259357}"/>
              </a:ext>
            </a:extLst>
          </p:cNvPr>
          <p:cNvSpPr/>
          <p:nvPr/>
        </p:nvSpPr>
        <p:spPr>
          <a:xfrm rot="16200000">
            <a:off x="2335879" y="5036860"/>
            <a:ext cx="837482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TextovéPole 1">
            <a:extLst>
              <a:ext uri="{FF2B5EF4-FFF2-40B4-BE49-F238E27FC236}">
                <a16:creationId xmlns:a16="http://schemas.microsoft.com/office/drawing/2014/main" id="{ABE6E123-432E-E9F9-5F70-988DF900E371}"/>
              </a:ext>
            </a:extLst>
          </p:cNvPr>
          <p:cNvSpPr txBox="1"/>
          <p:nvPr/>
        </p:nvSpPr>
        <p:spPr>
          <a:xfrm>
            <a:off x="2335879" y="4339102"/>
            <a:ext cx="837481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>
                <a:cs typeface="Calibri"/>
              </a:rPr>
              <a:t>GLIDE</a:t>
            </a:r>
            <a:endParaRPr lang="cs-CZ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629B25D-8436-D4AE-71FF-8ECA3881BCE0}"/>
              </a:ext>
            </a:extLst>
          </p:cNvPr>
          <p:cNvGrpSpPr/>
          <p:nvPr/>
        </p:nvGrpSpPr>
        <p:grpSpPr>
          <a:xfrm>
            <a:off x="3173359" y="2303111"/>
            <a:ext cx="2087839" cy="4071981"/>
            <a:chOff x="3173359" y="2303111"/>
            <a:chExt cx="2087839" cy="40719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71B44B-6FB8-BE1A-3238-CD6BF4B90B10}"/>
                </a:ext>
              </a:extLst>
            </p:cNvPr>
            <p:cNvGrpSpPr/>
            <p:nvPr/>
          </p:nvGrpSpPr>
          <p:grpSpPr>
            <a:xfrm>
              <a:off x="4555853" y="2303111"/>
              <a:ext cx="705345" cy="4071981"/>
              <a:chOff x="4286277" y="-439329"/>
              <a:chExt cx="1216512" cy="7022965"/>
            </a:xfrm>
          </p:grpSpPr>
          <p:pic>
            <p:nvPicPr>
              <p:cNvPr id="27" name="Picture 26" descr="A cat standing on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E20436BD-87EC-D94E-65AF-F863B480D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6278" y="-439329"/>
                <a:ext cx="1216510" cy="1216510"/>
              </a:xfrm>
              <a:prstGeom prst="rect">
                <a:avLst/>
              </a:prstGeom>
              <a:ln w="19050">
                <a:solidFill>
                  <a:srgbClr val="A5A5A5"/>
                </a:solidFill>
              </a:ln>
              <a:effectLst/>
            </p:spPr>
          </p:pic>
          <p:pic>
            <p:nvPicPr>
              <p:cNvPr id="29" name="Picture 28" descr="A picture containing ground, outdoor, mammal, meerkat&#10;&#10;Description automatically generated">
                <a:extLst>
                  <a:ext uri="{FF2B5EF4-FFF2-40B4-BE49-F238E27FC236}">
                    <a16:creationId xmlns:a16="http://schemas.microsoft.com/office/drawing/2014/main" id="{D86C9015-0B82-F01E-58D8-8E062EFDC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6277" y="1012284"/>
                <a:ext cx="1216512" cy="1216512"/>
              </a:xfrm>
              <a:prstGeom prst="rect">
                <a:avLst/>
              </a:prstGeom>
              <a:ln w="19050">
                <a:solidFill>
                  <a:srgbClr val="A5A5A5"/>
                </a:solidFill>
              </a:ln>
            </p:spPr>
          </p:pic>
          <p:pic>
            <p:nvPicPr>
              <p:cNvPr id="31" name="Picture 30" descr="A bird standing on the ground&#10;&#10;Description automatically generated with low confidence">
                <a:extLst>
                  <a:ext uri="{FF2B5EF4-FFF2-40B4-BE49-F238E27FC236}">
                    <a16:creationId xmlns:a16="http://schemas.microsoft.com/office/drawing/2014/main" id="{6FD0D7F7-A1D0-8880-C0FF-5A750EBF2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6277" y="2463899"/>
                <a:ext cx="1216511" cy="1216511"/>
              </a:xfrm>
              <a:prstGeom prst="rect">
                <a:avLst/>
              </a:prstGeom>
              <a:ln w="19050">
                <a:solidFill>
                  <a:srgbClr val="A5A5A5"/>
                </a:solidFill>
              </a:ln>
            </p:spPr>
          </p:pic>
          <p:pic>
            <p:nvPicPr>
              <p:cNvPr id="33" name="Picture 32" descr="A picture containing building, outdoor, rock, stone&#10;&#10;Description automatically generated">
                <a:extLst>
                  <a:ext uri="{FF2B5EF4-FFF2-40B4-BE49-F238E27FC236}">
                    <a16:creationId xmlns:a16="http://schemas.microsoft.com/office/drawing/2014/main" id="{A49373BF-338D-3E1B-95C9-6D462DD31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6278" y="3915513"/>
                <a:ext cx="1216510" cy="1216510"/>
              </a:xfrm>
              <a:prstGeom prst="rect">
                <a:avLst/>
              </a:prstGeom>
              <a:ln w="19050">
                <a:solidFill>
                  <a:srgbClr val="A5A5A5"/>
                </a:solidFill>
              </a:ln>
            </p:spPr>
          </p:pic>
          <p:pic>
            <p:nvPicPr>
              <p:cNvPr id="35" name="Picture 34" descr="A picture containing outdoor, tree, mammal, meerkat&#10;&#10;Description automatically generated">
                <a:extLst>
                  <a:ext uri="{FF2B5EF4-FFF2-40B4-BE49-F238E27FC236}">
                    <a16:creationId xmlns:a16="http://schemas.microsoft.com/office/drawing/2014/main" id="{FC91F6D3-A4AF-7E00-3414-C24C9470D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6278" y="5367126"/>
                <a:ext cx="1216510" cy="1216510"/>
              </a:xfrm>
              <a:prstGeom prst="rect">
                <a:avLst/>
              </a:prstGeom>
              <a:ln w="19050">
                <a:solidFill>
                  <a:srgbClr val="A5A5A5"/>
                </a:solidFill>
              </a:ln>
            </p:spPr>
          </p:pic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BE98456-7380-8333-BD63-71C958A43B2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3173360" y="2655783"/>
              <a:ext cx="1382494" cy="1867985"/>
            </a:xfrm>
            <a:prstGeom prst="straightConnector1">
              <a:avLst/>
            </a:prstGeom>
            <a:ln w="19050">
              <a:solidFill>
                <a:srgbClr val="A5A5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9EED98C-9531-A741-6AFB-92FCF2A1D8D4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3173360" y="3497443"/>
              <a:ext cx="1382493" cy="1033522"/>
            </a:xfrm>
            <a:prstGeom prst="straightConnector1">
              <a:avLst/>
            </a:prstGeom>
            <a:ln w="19050">
              <a:solidFill>
                <a:srgbClr val="A5A5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AAF4CBD-065C-0829-1E2B-4C8A2981C368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3173359" y="4339102"/>
              <a:ext cx="1382494" cy="184666"/>
            </a:xfrm>
            <a:prstGeom prst="straightConnector1">
              <a:avLst/>
            </a:prstGeom>
            <a:ln w="19050">
              <a:solidFill>
                <a:srgbClr val="A5A5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4CA56FF-E504-EEA1-B384-8022752EFA8B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3173359" y="4523768"/>
              <a:ext cx="1382495" cy="656993"/>
            </a:xfrm>
            <a:prstGeom prst="straightConnector1">
              <a:avLst/>
            </a:prstGeom>
            <a:ln w="19050">
              <a:solidFill>
                <a:srgbClr val="A5A5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A198A-A0EA-5FF8-5825-11DB766FA7E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3187455" y="4527367"/>
              <a:ext cx="1368399" cy="1495053"/>
            </a:xfrm>
            <a:prstGeom prst="straightConnector1">
              <a:avLst/>
            </a:prstGeom>
            <a:ln w="19050">
              <a:solidFill>
                <a:srgbClr val="A5A5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38664DF-422B-D9A1-0E2B-FCC2289AD62F}"/>
              </a:ext>
            </a:extLst>
          </p:cNvPr>
          <p:cNvSpPr txBox="1"/>
          <p:nvPr/>
        </p:nvSpPr>
        <p:spPr>
          <a:xfrm>
            <a:off x="5270721" y="5669748"/>
            <a:ext cx="10549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1100"/>
              <a:t>Skorokočka nebo tak něco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C935E7-CA1F-F285-BA2C-4B4A334107F0}"/>
              </a:ext>
            </a:extLst>
          </p:cNvPr>
          <p:cNvSpPr txBox="1"/>
          <p:nvPr/>
        </p:nvSpPr>
        <p:spPr>
          <a:xfrm>
            <a:off x="5270721" y="4794769"/>
            <a:ext cx="1242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1100"/>
              <a:t>Melounožrout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DCCB4D-7006-C88D-9B20-01E1CC214289}"/>
              </a:ext>
            </a:extLst>
          </p:cNvPr>
          <p:cNvSpPr txBox="1"/>
          <p:nvPr/>
        </p:nvSpPr>
        <p:spPr>
          <a:xfrm>
            <a:off x="5270721" y="3953110"/>
            <a:ext cx="1054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1100"/>
              <a:t>Velký pták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0F219-84FA-02A6-C616-2053D9ABA7D1}"/>
              </a:ext>
            </a:extLst>
          </p:cNvPr>
          <p:cNvSpPr txBox="1"/>
          <p:nvPr/>
        </p:nvSpPr>
        <p:spPr>
          <a:xfrm>
            <a:off x="5270721" y="3111451"/>
            <a:ext cx="10549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1100"/>
              <a:t>Další skorokočka?!?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3499AB-9222-9AE2-FD1B-90799927A45F}"/>
              </a:ext>
            </a:extLst>
          </p:cNvPr>
          <p:cNvSpPr txBox="1"/>
          <p:nvPr/>
        </p:nvSpPr>
        <p:spPr>
          <a:xfrm>
            <a:off x="5270721" y="2236472"/>
            <a:ext cx="1054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1100"/>
              <a:t>Tož tak toto by aj </a:t>
            </a:r>
            <a:r>
              <a:rPr lang="cs-CZ" sz="1100"/>
              <a:t>kočka mohla byť</a:t>
            </a:r>
            <a:endParaRPr lang="en-CZ" sz="1100"/>
          </a:p>
        </p:txBody>
      </p:sp>
      <p:pic>
        <p:nvPicPr>
          <p:cNvPr id="1028" name="Picture 4" descr="Clippy | Know Your Meme">
            <a:extLst>
              <a:ext uri="{FF2B5EF4-FFF2-40B4-BE49-F238E27FC236}">
                <a16:creationId xmlns:a16="http://schemas.microsoft.com/office/drawing/2014/main" id="{4DC26F29-9860-6E22-CCF7-A9BCA7F0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778" b="90000" l="10000" r="90000">
                        <a14:foregroundMark x1="53125" y1="38444" x2="55625" y2="15556"/>
                        <a14:foregroundMark x1="48867" y1="13493" x2="43250" y2="11778"/>
                        <a14:foregroundMark x1="55625" y1="15556" x2="51914" y2="14423"/>
                        <a14:foregroundMark x1="43250" y1="11778" x2="43875" y2="34444"/>
                        <a14:foregroundMark x1="43875" y1="34444" x2="37500" y2="22222"/>
                        <a14:foregroundMark x1="47750" y1="5778" x2="45625" y2="5778"/>
                        <a14:foregroundMark x1="53625" y1="28889" x2="50500" y2="35556"/>
                        <a14:foregroundMark x1="39625" y1="25111" x2="36625" y2="26444"/>
                        <a14:foregroundMark x1="53625" y1="26667" x2="50375" y2="33111"/>
                        <a14:foregroundMark x1="50500" y1="33111" x2="53375" y2="27111"/>
                        <a14:foregroundMark x1="37250" y1="23778" x2="35625" y2="33111"/>
                        <a14:backgroundMark x1="49125" y1="12889" x2="52000" y2="1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52" y="3062894"/>
            <a:ext cx="3110478" cy="215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052" descr="Icon&#10;&#10;Description automatically generated">
            <a:extLst>
              <a:ext uri="{FF2B5EF4-FFF2-40B4-BE49-F238E27FC236}">
                <a16:creationId xmlns:a16="http://schemas.microsoft.com/office/drawing/2014/main" id="{A2BB7F98-DF51-C644-4EA8-6853C71379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4267" y="2260836"/>
            <a:ext cx="516346" cy="516346"/>
          </a:xfrm>
          <a:prstGeom prst="rect">
            <a:avLst/>
          </a:prstGeom>
        </p:spPr>
      </p:pic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75817756-DE74-EFC8-889E-3C3D24AE3D81}"/>
              </a:ext>
            </a:extLst>
          </p:cNvPr>
          <p:cNvGrpSpPr/>
          <p:nvPr/>
        </p:nvGrpSpPr>
        <p:grpSpPr>
          <a:xfrm>
            <a:off x="6263492" y="3126280"/>
            <a:ext cx="544440" cy="3099143"/>
            <a:chOff x="6263492" y="3126280"/>
            <a:chExt cx="544440" cy="3099143"/>
          </a:xfrm>
        </p:grpSpPr>
        <p:pic>
          <p:nvPicPr>
            <p:cNvPr id="1051" name="Picture 1050" descr="Icon&#10;&#10;Description automatically generated">
              <a:extLst>
                <a:ext uri="{FF2B5EF4-FFF2-40B4-BE49-F238E27FC236}">
                  <a16:creationId xmlns:a16="http://schemas.microsoft.com/office/drawing/2014/main" id="{FF8C2598-43B6-6C4E-211E-FCB6C286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3492" y="3126280"/>
              <a:ext cx="500084" cy="500084"/>
            </a:xfrm>
            <a:prstGeom prst="rect">
              <a:avLst/>
            </a:prstGeom>
          </p:spPr>
        </p:pic>
        <p:pic>
          <p:nvPicPr>
            <p:cNvPr id="6" name="Picture 1050" descr="Icon&#10;&#10;Description automatically generated">
              <a:extLst>
                <a:ext uri="{FF2B5EF4-FFF2-40B4-BE49-F238E27FC236}">
                  <a16:creationId xmlns:a16="http://schemas.microsoft.com/office/drawing/2014/main" id="{1E1E28E0-4920-3E89-704B-85FA27642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07848" y="4828089"/>
              <a:ext cx="500084" cy="500084"/>
            </a:xfrm>
            <a:prstGeom prst="rect">
              <a:avLst/>
            </a:prstGeom>
          </p:spPr>
        </p:pic>
        <p:pic>
          <p:nvPicPr>
            <p:cNvPr id="1055" name="Picture 1054" descr="Icon&#10;&#10;Description automatically generated">
              <a:extLst>
                <a:ext uri="{FF2B5EF4-FFF2-40B4-BE49-F238E27FC236}">
                  <a16:creationId xmlns:a16="http://schemas.microsoft.com/office/drawing/2014/main" id="{4A89E23E-A1DB-27E3-7A98-6F7F72EA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1587" y="3967939"/>
              <a:ext cx="516345" cy="516345"/>
            </a:xfrm>
            <a:prstGeom prst="rect">
              <a:avLst/>
            </a:prstGeom>
          </p:spPr>
        </p:pic>
        <p:pic>
          <p:nvPicPr>
            <p:cNvPr id="7" name="Picture 1050" descr="Icon&#10;&#10;Description automatically generated">
              <a:extLst>
                <a:ext uri="{FF2B5EF4-FFF2-40B4-BE49-F238E27FC236}">
                  <a16:creationId xmlns:a16="http://schemas.microsoft.com/office/drawing/2014/main" id="{4B2DEEBA-4727-6914-815C-664DA1780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99718" y="5725339"/>
              <a:ext cx="500084" cy="50008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F9544E-AEF3-8CFC-F1BF-9ECD1D11E5CB}"/>
              </a:ext>
            </a:extLst>
          </p:cNvPr>
          <p:cNvGrpSpPr/>
          <p:nvPr/>
        </p:nvGrpSpPr>
        <p:grpSpPr>
          <a:xfrm>
            <a:off x="5270721" y="309178"/>
            <a:ext cx="2902247" cy="2365923"/>
            <a:chOff x="5270721" y="309178"/>
            <a:chExt cx="2902247" cy="23659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D398A0-E1AB-5ADB-0327-07A26483F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0721" y="2045258"/>
              <a:ext cx="869768" cy="629843"/>
            </a:xfrm>
            <a:prstGeom prst="straightConnector1">
              <a:avLst/>
            </a:prstGeom>
            <a:ln w="19050">
              <a:solidFill>
                <a:srgbClr val="A5A5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cat standing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EFA53E87-7F2E-E70A-9B31-FD46A6FCC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45674" y="309178"/>
              <a:ext cx="1927294" cy="192729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C055BFA-2B9D-A47C-CF75-5066A67836FF}"/>
              </a:ext>
            </a:extLst>
          </p:cNvPr>
          <p:cNvGrpSpPr/>
          <p:nvPr/>
        </p:nvGrpSpPr>
        <p:grpSpPr>
          <a:xfrm>
            <a:off x="4058831" y="156783"/>
            <a:ext cx="1526683" cy="1441065"/>
            <a:chOff x="4058831" y="156783"/>
            <a:chExt cx="1526683" cy="1441065"/>
          </a:xfrm>
        </p:grpSpPr>
        <p:pic>
          <p:nvPicPr>
            <p:cNvPr id="13" name="Picture 4" descr="Clippy | Know Your Meme">
              <a:extLst>
                <a:ext uri="{FF2B5EF4-FFF2-40B4-BE49-F238E27FC236}">
                  <a16:creationId xmlns:a16="http://schemas.microsoft.com/office/drawing/2014/main" id="{249E2E7F-EDB1-0C6B-2C3B-F44E40CA1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778" b="90000" l="10000" r="90000">
                          <a14:foregroundMark x1="53125" y1="38444" x2="55625" y2="15556"/>
                          <a14:foregroundMark x1="48867" y1="13493" x2="43250" y2="11778"/>
                          <a14:foregroundMark x1="55625" y1="15556" x2="51914" y2="14423"/>
                          <a14:foregroundMark x1="43250" y1="11778" x2="43875" y2="34444"/>
                          <a14:foregroundMark x1="43875" y1="34444" x2="37500" y2="22222"/>
                          <a14:foregroundMark x1="47750" y1="5778" x2="45625" y2="5778"/>
                          <a14:foregroundMark x1="53625" y1="28889" x2="50500" y2="35556"/>
                          <a14:foregroundMark x1="39625" y1="25111" x2="36625" y2="26444"/>
                          <a14:foregroundMark x1="53625" y1="26667" x2="50375" y2="33111"/>
                          <a14:foregroundMark x1="50500" y1="33111" x2="53375" y2="27111"/>
                          <a14:foregroundMark x1="37250" y1="23778" x2="35625" y2="33111"/>
                          <a14:backgroundMark x1="49125" y1="12889" x2="52000" y2="1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809" y="731371"/>
              <a:ext cx="1251867" cy="866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C8B9596B-51C8-1706-1A58-D2B8E0FAF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89890" y="850146"/>
              <a:ext cx="281786" cy="281786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0F14B0FC-0246-3371-6B97-CB6FD13A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03728" y="494871"/>
              <a:ext cx="281786" cy="281786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54C9AF7E-C59E-2459-7335-110A64559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57983" y="557061"/>
              <a:ext cx="281786" cy="281786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E3754698-DEB8-E1CC-CF17-488B410A4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53208" y="1068449"/>
              <a:ext cx="281786" cy="281786"/>
            </a:xfrm>
            <a:prstGeom prst="rect">
              <a:avLst/>
            </a:prstGeom>
          </p:spPr>
        </p:pic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6525BC67-F16A-3A6E-5883-54D73BFA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85310" y="156783"/>
              <a:ext cx="281786" cy="281786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07707CB0-AEAA-8B00-B1D7-D4F20EA92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58831" y="515413"/>
              <a:ext cx="281786" cy="281786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B150A035-B35C-510F-FD08-7A5CDEE44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2983" y="393283"/>
              <a:ext cx="281786" cy="28178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CF5169-3D8D-DD8B-8A2A-42C1030D1CA8}"/>
              </a:ext>
            </a:extLst>
          </p:cNvPr>
          <p:cNvGrpSpPr/>
          <p:nvPr/>
        </p:nvGrpSpPr>
        <p:grpSpPr>
          <a:xfrm>
            <a:off x="4023972" y="123913"/>
            <a:ext cx="1586763" cy="1473935"/>
            <a:chOff x="4027371" y="123913"/>
            <a:chExt cx="1586763" cy="1473935"/>
          </a:xfrm>
        </p:grpSpPr>
        <p:pic>
          <p:nvPicPr>
            <p:cNvPr id="19" name="Picture 4" descr="Clippy | Know Your Meme">
              <a:extLst>
                <a:ext uri="{FF2B5EF4-FFF2-40B4-BE49-F238E27FC236}">
                  <a16:creationId xmlns:a16="http://schemas.microsoft.com/office/drawing/2014/main" id="{8D874DAA-8645-BEE3-7A7D-5F386BEC6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778" b="90000" l="10000" r="90000">
                          <a14:foregroundMark x1="53125" y1="38444" x2="55625" y2="15556"/>
                          <a14:foregroundMark x1="48867" y1="13493" x2="43250" y2="11778"/>
                          <a14:foregroundMark x1="55625" y1="15556" x2="51914" y2="14423"/>
                          <a14:foregroundMark x1="43250" y1="11778" x2="43875" y2="34444"/>
                          <a14:foregroundMark x1="43875" y1="34444" x2="37500" y2="22222"/>
                          <a14:foregroundMark x1="47750" y1="5778" x2="45625" y2="5778"/>
                          <a14:foregroundMark x1="53625" y1="28889" x2="50500" y2="35556"/>
                          <a14:foregroundMark x1="39625" y1="25111" x2="36625" y2="26444"/>
                          <a14:foregroundMark x1="53625" y1="26667" x2="50375" y2="33111"/>
                          <a14:foregroundMark x1="50500" y1="33111" x2="53375" y2="27111"/>
                          <a14:foregroundMark x1="37250" y1="23778" x2="35625" y2="33111"/>
                          <a14:backgroundMark x1="49125" y1="12889" x2="52000" y2="1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808" y="731371"/>
              <a:ext cx="1251867" cy="866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F8D026CC-1D88-1A60-6671-043626D8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74519" y="810534"/>
              <a:ext cx="354075" cy="35407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3460733A-86AC-B6EA-15C2-B9807EE72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60059" y="443124"/>
              <a:ext cx="354075" cy="354075"/>
            </a:xfrm>
            <a:prstGeom prst="rect">
              <a:avLst/>
            </a:prstGeom>
          </p:spPr>
        </p:pic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46A95BF5-35B1-F214-FCE9-E8274BC38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52868" y="361159"/>
              <a:ext cx="354075" cy="354075"/>
            </a:xfrm>
            <a:prstGeom prst="rect">
              <a:avLst/>
            </a:prstGeom>
          </p:spPr>
        </p:pic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F159F74-6E6A-AC07-E388-095E27C98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4450" y="123913"/>
              <a:ext cx="354075" cy="354075"/>
            </a:xfrm>
            <a:prstGeom prst="rect">
              <a:avLst/>
            </a:prstGeom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A140C4D0-049A-AF41-AE02-8DF0E4244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15686" y="528544"/>
              <a:ext cx="354075" cy="354075"/>
            </a:xfrm>
            <a:prstGeom prst="rect">
              <a:avLst/>
            </a:prstGeom>
          </p:spPr>
        </p:pic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AECBA2E5-3F48-3834-4D21-91E5E3EF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16449" y="1023506"/>
              <a:ext cx="354075" cy="354075"/>
            </a:xfrm>
            <a:prstGeom prst="rect">
              <a:avLst/>
            </a:prstGeom>
          </p:spPr>
        </p:pic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3944DE96-3BA2-DE0F-1599-F1C985C05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27371" y="477988"/>
              <a:ext cx="354075" cy="35407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06DC64D-BC7E-5A1A-327C-2CB13109C7EA}"/>
              </a:ext>
            </a:extLst>
          </p:cNvPr>
          <p:cNvGrpSpPr/>
          <p:nvPr/>
        </p:nvGrpSpPr>
        <p:grpSpPr>
          <a:xfrm>
            <a:off x="7961849" y="522551"/>
            <a:ext cx="1713349" cy="1554001"/>
            <a:chOff x="8252171" y="306958"/>
            <a:chExt cx="1713349" cy="1554001"/>
          </a:xfrm>
        </p:grpSpPr>
        <p:pic>
          <p:nvPicPr>
            <p:cNvPr id="52" name="Picture 4" descr="Clippy | Know Your Meme">
              <a:extLst>
                <a:ext uri="{FF2B5EF4-FFF2-40B4-BE49-F238E27FC236}">
                  <a16:creationId xmlns:a16="http://schemas.microsoft.com/office/drawing/2014/main" id="{29A56D97-9294-66D5-BE12-347983173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778" b="90000" l="10000" r="90000">
                          <a14:foregroundMark x1="53125" y1="38444" x2="55625" y2="15556"/>
                          <a14:foregroundMark x1="48867" y1="13493" x2="43250" y2="11778"/>
                          <a14:foregroundMark x1="55625" y1="15556" x2="51914" y2="14423"/>
                          <a14:foregroundMark x1="43250" y1="11778" x2="43875" y2="34444"/>
                          <a14:foregroundMark x1="43875" y1="34444" x2="37500" y2="22222"/>
                          <a14:foregroundMark x1="47750" y1="5778" x2="45625" y2="5778"/>
                          <a14:foregroundMark x1="53625" y1="28889" x2="50500" y2="35556"/>
                          <a14:foregroundMark x1="39625" y1="25111" x2="36625" y2="26444"/>
                          <a14:foregroundMark x1="53625" y1="26667" x2="50375" y2="33111"/>
                          <a14:foregroundMark x1="50500" y1="33111" x2="53375" y2="27111"/>
                          <a14:foregroundMark x1="37250" y1="23778" x2="35625" y2="33111"/>
                          <a14:backgroundMark x1="49125" y1="12889" x2="52000" y2="1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2171" y="675068"/>
              <a:ext cx="1713349" cy="1185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Icon&#10;&#10;Description automatically generated">
              <a:extLst>
                <a:ext uri="{FF2B5EF4-FFF2-40B4-BE49-F238E27FC236}">
                  <a16:creationId xmlns:a16="http://schemas.microsoft.com/office/drawing/2014/main" id="{6CBA563C-8669-0580-ED84-EF91E4029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70444" y="306958"/>
              <a:ext cx="473113" cy="473113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11E109B-22EE-2BAD-18CD-246EF2BC954A}"/>
              </a:ext>
            </a:extLst>
          </p:cNvPr>
          <p:cNvGrpSpPr/>
          <p:nvPr/>
        </p:nvGrpSpPr>
        <p:grpSpPr>
          <a:xfrm>
            <a:off x="9500992" y="1672225"/>
            <a:ext cx="2188046" cy="4702867"/>
            <a:chOff x="9500992" y="1672225"/>
            <a:chExt cx="2188046" cy="470286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0131019-EE80-DA49-08AC-BE856D90C025}"/>
                </a:ext>
              </a:extLst>
            </p:cNvPr>
            <p:cNvGrpSpPr/>
            <p:nvPr/>
          </p:nvGrpSpPr>
          <p:grpSpPr>
            <a:xfrm>
              <a:off x="10559441" y="2935432"/>
              <a:ext cx="1129597" cy="3439660"/>
              <a:chOff x="10028276" y="2285943"/>
              <a:chExt cx="1654499" cy="5038004"/>
            </a:xfrm>
          </p:grpSpPr>
          <p:pic>
            <p:nvPicPr>
              <p:cNvPr id="57" name="Picture 56" descr="A cat sitting on a tree&#10;&#10;Description automatically generated with low confidence">
                <a:extLst>
                  <a:ext uri="{FF2B5EF4-FFF2-40B4-BE49-F238E27FC236}">
                    <a16:creationId xmlns:a16="http://schemas.microsoft.com/office/drawing/2014/main" id="{E59695E1-AA32-EDFC-28D5-A156869B0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45745" y="5690401"/>
                <a:ext cx="1633546" cy="1633546"/>
              </a:xfrm>
              <a:prstGeom prst="rect">
                <a:avLst/>
              </a:prstGeom>
            </p:spPr>
          </p:pic>
          <p:pic>
            <p:nvPicPr>
              <p:cNvPr id="59" name="Picture 58" descr="A cat sitting on a tree&#10;&#10;Description automatically generated with low confidence">
                <a:extLst>
                  <a:ext uri="{FF2B5EF4-FFF2-40B4-BE49-F238E27FC236}">
                    <a16:creationId xmlns:a16="http://schemas.microsoft.com/office/drawing/2014/main" id="{629FE5B5-B0CC-F54A-0C47-8326C5B4A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28276" y="3986430"/>
                <a:ext cx="1654499" cy="1654499"/>
              </a:xfrm>
              <a:prstGeom prst="rect">
                <a:avLst/>
              </a:prstGeom>
            </p:spPr>
          </p:pic>
          <p:pic>
            <p:nvPicPr>
              <p:cNvPr id="61" name="Picture 60" descr="A cat standing next to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14B82CBC-3F75-F0C0-421C-6CFFF534F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28276" y="2285943"/>
                <a:ext cx="1651015" cy="1651015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E9C129-FE8C-502D-F7C3-1F53CD045648}"/>
                </a:ext>
              </a:extLst>
            </p:cNvPr>
            <p:cNvSpPr txBox="1"/>
            <p:nvPr/>
          </p:nvSpPr>
          <p:spPr>
            <a:xfrm>
              <a:off x="9782827" y="2051806"/>
              <a:ext cx="1008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/>
                <a:t>repetice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E151D15-AE99-090A-ACF2-DA7747D63E23}"/>
                </a:ext>
              </a:extLst>
            </p:cNvPr>
            <p:cNvCxnSpPr/>
            <p:nvPr/>
          </p:nvCxnSpPr>
          <p:spPr>
            <a:xfrm>
              <a:off x="9500992" y="1672225"/>
              <a:ext cx="400833" cy="373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BCB9E17-AE3C-F7DE-11FE-5D1191854C53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0286969" y="2421138"/>
              <a:ext cx="491678" cy="415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449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7176FF-1918-50C5-DAF0-53A7B759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Jak toto využít?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7F0DA1-DD83-9417-682D-BCAE5F37F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ea typeface="+mn-lt"/>
                <a:cs typeface="+mn-lt"/>
              </a:rPr>
              <a:t>*nyní máme zapnout </a:t>
            </a:r>
            <a:r>
              <a:rPr lang="cs-CZ" err="1">
                <a:ea typeface="+mn-lt"/>
                <a:cs typeface="+mn-lt"/>
              </a:rPr>
              <a:t>Dall</a:t>
            </a:r>
            <a:r>
              <a:rPr lang="cs-CZ">
                <a:ea typeface="+mn-lt"/>
                <a:cs typeface="+mn-lt"/>
              </a:rPr>
              <a:t>-E 2 a ukázat vám jak to funguje, takže pokud jsme zapomněli, tento text nám to připomene*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917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C852AE-3455-D459-EDB9-C73BB045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ea typeface="Calibri Light"/>
                <a:cs typeface="Calibri Light"/>
              </a:rPr>
              <a:t>Jak funguje </a:t>
            </a:r>
            <a:r>
              <a:rPr lang="cs-CZ" err="1">
                <a:ea typeface="Calibri Light"/>
                <a:cs typeface="Calibri Light"/>
              </a:rPr>
              <a:t>Mid-Journey</a:t>
            </a:r>
            <a:r>
              <a:rPr lang="cs-CZ">
                <a:ea typeface="Calibri Light"/>
                <a:cs typeface="Calibri Light"/>
              </a:rPr>
              <a:t>?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19AFEC-38B7-AD6F-2D02-4A07F424C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>
                <a:ea typeface="Calibri"/>
                <a:cs typeface="Calibri"/>
              </a:rPr>
              <a:t>Mid-Journey</a:t>
            </a:r>
            <a:r>
              <a:rPr lang="cs-CZ">
                <a:ea typeface="Calibri"/>
                <a:cs typeface="Calibri"/>
              </a:rPr>
              <a:t> ani </a:t>
            </a:r>
            <a:r>
              <a:rPr lang="cs-CZ" err="1">
                <a:ea typeface="Calibri"/>
                <a:cs typeface="Calibri"/>
              </a:rPr>
              <a:t>Dall</a:t>
            </a:r>
            <a:r>
              <a:rPr lang="cs-CZ">
                <a:ea typeface="Calibri"/>
                <a:cs typeface="Calibri"/>
              </a:rPr>
              <a:t>-E 2 nejsou open-source.</a:t>
            </a:r>
          </a:p>
          <a:p>
            <a:r>
              <a:rPr lang="cs-CZ" err="1">
                <a:ea typeface="Calibri"/>
                <a:cs typeface="Calibri"/>
              </a:rPr>
              <a:t>OpenAI</a:t>
            </a:r>
            <a:r>
              <a:rPr lang="cs-CZ">
                <a:ea typeface="Calibri"/>
                <a:cs typeface="Calibri"/>
              </a:rPr>
              <a:t> ale na rozdíl od </a:t>
            </a:r>
            <a:r>
              <a:rPr lang="cs-CZ" err="1">
                <a:ea typeface="Calibri"/>
                <a:cs typeface="Calibri"/>
              </a:rPr>
              <a:t>Leap</a:t>
            </a:r>
            <a:r>
              <a:rPr lang="cs-CZ">
                <a:ea typeface="Calibri"/>
                <a:cs typeface="Calibri"/>
              </a:rPr>
              <a:t> </a:t>
            </a:r>
            <a:r>
              <a:rPr lang="cs-CZ" err="1">
                <a:ea typeface="Calibri"/>
                <a:cs typeface="Calibri"/>
              </a:rPr>
              <a:t>Motion</a:t>
            </a:r>
            <a:r>
              <a:rPr lang="cs-CZ">
                <a:ea typeface="Calibri"/>
                <a:cs typeface="Calibri"/>
              </a:rPr>
              <a:t> zveřejnili informace o tom, jak </a:t>
            </a:r>
            <a:r>
              <a:rPr lang="cs-CZ" err="1">
                <a:ea typeface="Calibri"/>
                <a:cs typeface="Calibri"/>
              </a:rPr>
              <a:t>Dall</a:t>
            </a:r>
            <a:r>
              <a:rPr lang="cs-CZ">
                <a:ea typeface="Calibri"/>
                <a:cs typeface="Calibri"/>
              </a:rPr>
              <a:t>-E 2 funguje.</a:t>
            </a:r>
          </a:p>
          <a:p>
            <a:r>
              <a:rPr lang="cs-CZ">
                <a:ea typeface="Calibri"/>
                <a:cs typeface="Calibri"/>
              </a:rPr>
              <a:t>Proto nevíme, jak funguje </a:t>
            </a:r>
            <a:r>
              <a:rPr lang="cs-CZ" err="1">
                <a:ea typeface="Calibri"/>
                <a:cs typeface="Calibri"/>
              </a:rPr>
              <a:t>Mid-Journey</a:t>
            </a:r>
            <a:r>
              <a:rPr lang="cs-CZ">
                <a:ea typeface="Calibri"/>
                <a:cs typeface="Calibri"/>
              </a:rPr>
              <a:t>, ale odhadujeme, že podobně, jen s </a:t>
            </a:r>
            <a:r>
              <a:rPr lang="cs-CZ" err="1">
                <a:ea typeface="Calibri"/>
                <a:cs typeface="Calibri"/>
              </a:rPr>
              <a:t>jinýmy</a:t>
            </a:r>
            <a:r>
              <a:rPr lang="cs-CZ">
                <a:ea typeface="Calibri"/>
                <a:cs typeface="Calibri"/>
              </a:rPr>
              <a:t> </a:t>
            </a:r>
            <a:r>
              <a:rPr lang="cs-CZ" err="1">
                <a:ea typeface="Calibri"/>
                <a:cs typeface="Calibri"/>
              </a:rPr>
              <a:t>trénovacímy</a:t>
            </a:r>
            <a:r>
              <a:rPr lang="cs-CZ">
                <a:ea typeface="Calibri"/>
                <a:cs typeface="Calibri"/>
              </a:rPr>
              <a:t> daty.</a:t>
            </a:r>
          </a:p>
        </p:txBody>
      </p:sp>
    </p:spTree>
    <p:extLst>
      <p:ext uri="{BB962C8B-B14F-4D97-AF65-F5344CB8AC3E}">
        <p14:creationId xmlns:p14="http://schemas.microsoft.com/office/powerpoint/2010/main" val="2264194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98B069-C72D-5691-4927-EBF5B146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ea typeface="Calibri Light"/>
                <a:cs typeface="Calibri Light"/>
              </a:rPr>
              <a:t>Mid-Journey</a:t>
            </a:r>
            <a:r>
              <a:rPr lang="cs-CZ">
                <a:ea typeface="Calibri Light"/>
                <a:cs typeface="Calibri Light"/>
              </a:rPr>
              <a:t> vs </a:t>
            </a:r>
            <a:r>
              <a:rPr lang="cs-CZ" err="1">
                <a:ea typeface="Calibri Light"/>
                <a:cs typeface="Calibri Light"/>
              </a:rPr>
              <a:t>Dall</a:t>
            </a:r>
            <a:r>
              <a:rPr lang="cs-CZ">
                <a:ea typeface="Calibri Light"/>
                <a:cs typeface="Calibri Light"/>
              </a:rPr>
              <a:t>-E 2</a:t>
            </a:r>
            <a:endParaRPr lang="cs-CZ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F242558-8E69-4585-FCE4-22F865E6E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cs-CZ" err="1">
                <a:ea typeface="Calibri" panose="020F0502020204030204"/>
                <a:cs typeface="Calibri" panose="020F0502020204030204"/>
              </a:rPr>
              <a:t>Dall</a:t>
            </a:r>
            <a:r>
              <a:rPr lang="cs-CZ">
                <a:ea typeface="Calibri" panose="020F0502020204030204"/>
                <a:cs typeface="Calibri" panose="020F0502020204030204"/>
              </a:rPr>
              <a:t>-E 2</a:t>
            </a:r>
          </a:p>
        </p:txBody>
      </p:sp>
      <p:pic>
        <p:nvPicPr>
          <p:cNvPr id="7" name="Obrázek 7" descr="Obsah obrázku obloha, strom, západ slunce, venku&#10;&#10;Popis se vygeneroval automaticky.">
            <a:extLst>
              <a:ext uri="{FF2B5EF4-FFF2-40B4-BE49-F238E27FC236}">
                <a16:creationId xmlns:a16="http://schemas.microsoft.com/office/drawing/2014/main" id="{FD328725-E737-307E-57C9-988C0938F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88659" y="2505075"/>
            <a:ext cx="3860045" cy="3684588"/>
          </a:xfrm>
        </p:spPr>
      </p:pic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57A88B7-164E-F333-D251-CD8D5C9C2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cs-CZ" err="1">
                <a:ea typeface="Calibri" panose="020F0502020204030204"/>
                <a:cs typeface="Calibri" panose="020F0502020204030204"/>
              </a:rPr>
              <a:t>Mid-Journey</a:t>
            </a:r>
          </a:p>
        </p:txBody>
      </p:sp>
      <p:pic>
        <p:nvPicPr>
          <p:cNvPr id="8" name="Obrázek 8" descr="Obsah obrázku strom, obloha, venku, západ slunce&#10;&#10;Popis se vygeneroval automaticky.">
            <a:extLst>
              <a:ext uri="{FF2B5EF4-FFF2-40B4-BE49-F238E27FC236}">
                <a16:creationId xmlns:a16="http://schemas.microsoft.com/office/drawing/2014/main" id="{39CF9AC0-6FC2-63E2-0F00-F7ACAA9FB6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227096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 descr="Obsah obrázku text, monitor, interiér, elektronika&#10;&#10;Popis se vygeneroval automaticky.">
            <a:extLst>
              <a:ext uri="{FF2B5EF4-FFF2-40B4-BE49-F238E27FC236}">
                <a16:creationId xmlns:a16="http://schemas.microsoft.com/office/drawing/2014/main" id="{77A760AE-5CBF-69E4-0AD9-6684430E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1" y="-799"/>
            <a:ext cx="12201031" cy="686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2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5" descr="Obsah obrázku osoba, muž, interiér, počítač&#10;&#10;Popis se vygeneroval automaticky.">
            <a:extLst>
              <a:ext uri="{FF2B5EF4-FFF2-40B4-BE49-F238E27FC236}">
                <a16:creationId xmlns:a16="http://schemas.microsoft.com/office/drawing/2014/main" id="{C479FDE8-4506-4B68-1077-5335C8AB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49" y="1690778"/>
            <a:ext cx="4497238" cy="449004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E68038A-077A-1E5D-2D67-B9E32906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GPT-4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AFD0F2-BA4D-D09A-D012-FB566A9BF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3392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000" dirty="0">
                <a:cs typeface="Calibri"/>
              </a:rPr>
              <a:t>Podle mnoha testů GPT-4 dokáže generovat text lépe než velká většina lidí, a to je pořád ve vývoji.</a:t>
            </a:r>
          </a:p>
          <a:p>
            <a:r>
              <a:rPr lang="cs-CZ" sz="2000" dirty="0">
                <a:cs typeface="Calibri"/>
              </a:rPr>
              <a:t>Není to už jen transformátor, ale umí výrazně víc.</a:t>
            </a:r>
          </a:p>
          <a:p>
            <a:r>
              <a:rPr lang="cs-CZ" sz="2000" dirty="0">
                <a:cs typeface="Calibri"/>
              </a:rPr>
              <a:t>Dokáže nyní i detailně popisovat obrázky.</a:t>
            </a:r>
          </a:p>
          <a:p>
            <a:r>
              <a:rPr lang="cs-CZ" sz="2000" dirty="0">
                <a:cs typeface="Calibri"/>
              </a:rPr>
              <a:t>Přístupný veřejnosti bude až za nějakou dobu, ale vybraná skupina lidí už má přístup k beta verzi.</a:t>
            </a:r>
          </a:p>
          <a:p>
            <a:r>
              <a:rPr lang="cs-CZ" sz="2000" dirty="0">
                <a:cs typeface="Calibri"/>
              </a:rPr>
              <a:t>V porovnání s GPT-3 je výrazně lepší ve zpracování textu v různých jazycích.</a:t>
            </a:r>
          </a:p>
          <a:p>
            <a:r>
              <a:rPr lang="cs-CZ" sz="2000" dirty="0">
                <a:cs typeface="Calibri"/>
              </a:rPr>
              <a:t>Dokumentaci jsme nestihli pročíst celou, má 100 stran, takže zde nějaké informace chybí.</a:t>
            </a:r>
          </a:p>
          <a:p>
            <a:r>
              <a:rPr lang="cs-CZ" sz="2000" dirty="0">
                <a:cs typeface="Calibri"/>
                <a:hlinkClick r:id="rId3"/>
              </a:rPr>
              <a:t>GPT-4 - </a:t>
            </a:r>
            <a:r>
              <a:rPr lang="cs-CZ" sz="2000" dirty="0" err="1">
                <a:cs typeface="Calibri"/>
                <a:hlinkClick r:id="rId3"/>
              </a:rPr>
              <a:t>OpenAI</a:t>
            </a:r>
            <a:r>
              <a:rPr lang="cs-CZ" sz="2000" dirty="0">
                <a:cs typeface="Calibri"/>
                <a:hlinkClick r:id="rId3"/>
              </a:rPr>
              <a:t> - Video</a:t>
            </a:r>
            <a:endParaRPr lang="cs-CZ" sz="2000" dirty="0">
              <a:cs typeface="Calibri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FFBBFD2D-C714-2262-D6AA-E99603A6E4C9}"/>
              </a:ext>
            </a:extLst>
          </p:cNvPr>
          <p:cNvSpPr txBox="1"/>
          <p:nvPr/>
        </p:nvSpPr>
        <p:spPr>
          <a:xfrm>
            <a:off x="7174302" y="6326037"/>
            <a:ext cx="4327584" cy="416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02EDAF7-7E20-796A-39B6-8566E1EA9926}"/>
              </a:ext>
            </a:extLst>
          </p:cNvPr>
          <p:cNvSpPr txBox="1"/>
          <p:nvPr/>
        </p:nvSpPr>
        <p:spPr>
          <a:xfrm>
            <a:off x="6915508" y="6211018"/>
            <a:ext cx="4011283" cy="4025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58DB71E-9FFB-9B59-FD4C-F0254714CA5F}"/>
              </a:ext>
            </a:extLst>
          </p:cNvPr>
          <p:cNvSpPr txBox="1"/>
          <p:nvPr/>
        </p:nvSpPr>
        <p:spPr>
          <a:xfrm>
            <a:off x="8913962" y="642667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8D11189-E5BB-4394-897F-CDEA27E7C9D4}"/>
              </a:ext>
            </a:extLst>
          </p:cNvPr>
          <p:cNvSpPr txBox="1"/>
          <p:nvPr/>
        </p:nvSpPr>
        <p:spPr>
          <a:xfrm>
            <a:off x="6879166" y="6318249"/>
            <a:ext cx="3661833" cy="359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cs-CZ"/>
          </a:p>
        </p:txBody>
      </p:sp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E3265E51-FC75-75A6-6A28-6A2C0641244B}"/>
              </a:ext>
            </a:extLst>
          </p:cNvPr>
          <p:cNvSpPr txBox="1">
            <a:spLocks/>
          </p:cNvSpPr>
          <p:nvPr/>
        </p:nvSpPr>
        <p:spPr>
          <a:xfrm>
            <a:off x="6036314" y="6218008"/>
            <a:ext cx="613147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600" err="1">
                <a:cs typeface="Calibri"/>
              </a:rPr>
              <a:t>Mid-Journey</a:t>
            </a:r>
            <a:r>
              <a:rPr lang="cs-CZ" sz="1600">
                <a:cs typeface="Calibri"/>
              </a:rPr>
              <a:t>: "My </a:t>
            </a:r>
            <a:r>
              <a:rPr lang="cs-CZ" sz="1600" err="1">
                <a:cs typeface="Calibri"/>
              </a:rPr>
              <a:t>honest</a:t>
            </a:r>
            <a:r>
              <a:rPr lang="cs-CZ" sz="1600">
                <a:cs typeface="Calibri"/>
              </a:rPr>
              <a:t> </a:t>
            </a:r>
            <a:r>
              <a:rPr lang="cs-CZ" sz="1600" err="1">
                <a:cs typeface="Calibri"/>
              </a:rPr>
              <a:t>reaction</a:t>
            </a:r>
            <a:r>
              <a:rPr lang="cs-CZ" sz="1600">
                <a:cs typeface="Calibri"/>
              </a:rPr>
              <a:t> to </a:t>
            </a:r>
            <a:r>
              <a:rPr lang="cs-CZ" sz="1600" err="1">
                <a:cs typeface="Calibri"/>
              </a:rPr>
              <a:t>that</a:t>
            </a:r>
            <a:r>
              <a:rPr lang="cs-CZ" sz="1600">
                <a:cs typeface="Calibri"/>
              </a:rPr>
              <a:t> </a:t>
            </a:r>
            <a:r>
              <a:rPr lang="cs-CZ" sz="1600" err="1">
                <a:cs typeface="Calibri"/>
              </a:rPr>
              <a:t>information</a:t>
            </a:r>
            <a:r>
              <a:rPr lang="cs-CZ" sz="1600">
                <a:cs typeface="Calibri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8851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869444-EEEA-A5CF-8E0F-16D75C07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Děkujeme za pozornost!</a:t>
            </a:r>
            <a:endParaRPr lang="cs-CZ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FF5104B-3744-E2F3-3B30-536A7A3A2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cs-CZ" err="1">
                <a:cs typeface="Calibri"/>
              </a:rPr>
              <a:t>MidJourney</a:t>
            </a:r>
            <a:endParaRPr lang="cs-CZ">
              <a:cs typeface="Calibri"/>
            </a:endParaRPr>
          </a:p>
        </p:txBody>
      </p:sp>
      <p:pic>
        <p:nvPicPr>
          <p:cNvPr id="7" name="Obrázek 7" descr="Obsah obrázku text, osoba, interiér&#10;&#10;Popis se vygeneroval automaticky.">
            <a:extLst>
              <a:ext uri="{FF2B5EF4-FFF2-40B4-BE49-F238E27FC236}">
                <a16:creationId xmlns:a16="http://schemas.microsoft.com/office/drawing/2014/main" id="{30A3372D-6B7B-1BCB-A439-B52E2208CD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D9A9550-9595-2640-D277-73FE75D01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cs-CZ" err="1">
                <a:cs typeface="Calibri"/>
              </a:rPr>
              <a:t>Dall</a:t>
            </a:r>
            <a:r>
              <a:rPr lang="cs-CZ">
                <a:cs typeface="Calibri"/>
              </a:rPr>
              <a:t>-E 2</a:t>
            </a:r>
          </a:p>
        </p:txBody>
      </p:sp>
      <p:pic>
        <p:nvPicPr>
          <p:cNvPr id="8" name="Obrázek 8" descr="Obsah obrázku stůl, interiér, rostlina, dezert&#10;&#10;Popis se vygeneroval automaticky.">
            <a:extLst>
              <a:ext uri="{FF2B5EF4-FFF2-40B4-BE49-F238E27FC236}">
                <a16:creationId xmlns:a16="http://schemas.microsoft.com/office/drawing/2014/main" id="{A242D9DE-050A-9437-A46F-70F2E1B2B4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1865853" cy="1865853"/>
          </a:xfrm>
        </p:spPr>
      </p:pic>
      <p:pic>
        <p:nvPicPr>
          <p:cNvPr id="9" name="Obrázek 9" descr="Obsah obrázku pták, exteriér, vsedě, posazený&#10;&#10;Popis se vygeneroval automaticky.">
            <a:extLst>
              <a:ext uri="{FF2B5EF4-FFF2-40B4-BE49-F238E27FC236}">
                <a16:creationId xmlns:a16="http://schemas.microsoft.com/office/drawing/2014/main" id="{742E37A4-974A-DA7B-4309-2262745C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542" y="4350588"/>
            <a:ext cx="1862587" cy="1866182"/>
          </a:xfrm>
          <a:prstGeom prst="rect">
            <a:avLst/>
          </a:prstGeom>
        </p:spPr>
      </p:pic>
      <p:pic>
        <p:nvPicPr>
          <p:cNvPr id="10" name="Obrázek 10" descr="Obsah obrázku rostlina, interiér, květina, zelená&#10;&#10;Popis se vygeneroval automaticky.">
            <a:extLst>
              <a:ext uri="{FF2B5EF4-FFF2-40B4-BE49-F238E27FC236}">
                <a16:creationId xmlns:a16="http://schemas.microsoft.com/office/drawing/2014/main" id="{99E5F201-9247-8AB1-BF36-32973E57E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437" y="2513881"/>
            <a:ext cx="1855398" cy="1844615"/>
          </a:xfrm>
          <a:prstGeom prst="rect">
            <a:avLst/>
          </a:prstGeom>
        </p:spPr>
      </p:pic>
      <p:pic>
        <p:nvPicPr>
          <p:cNvPr id="11" name="Obrázek 11" descr="Obsah obrázku pták, exteriér, posazený, větev&#10;&#10;Popis se vygeneroval automaticky.">
            <a:extLst>
              <a:ext uri="{FF2B5EF4-FFF2-40B4-BE49-F238E27FC236}">
                <a16:creationId xmlns:a16="http://schemas.microsoft.com/office/drawing/2014/main" id="{8CFC2FCB-F133-D108-1CC3-38048AE89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654" y="4350588"/>
            <a:ext cx="1866182" cy="18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20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26AE67-BAF7-CA6D-B1EE-6E6331AF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13B85A-7F11-0F5D-371B-3C9D27F84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b="1" i="1" u="sng">
                <a:ea typeface="+mn-lt"/>
                <a:cs typeface="+mn-lt"/>
                <a:hlinkClick r:id="rId2"/>
              </a:rPr>
              <a:t>Computerphile</a:t>
            </a:r>
            <a:endParaRPr lang="cs-CZ" b="1" i="1" u="sng">
              <a:ea typeface="+mn-lt"/>
              <a:cs typeface="+mn-lt"/>
            </a:endParaRPr>
          </a:p>
          <a:p>
            <a:r>
              <a:rPr lang="cs-CZ" b="1" i="1" u="sng">
                <a:ea typeface="+mn-lt"/>
                <a:cs typeface="+mn-lt"/>
                <a:hlinkClick r:id="rId3"/>
              </a:rPr>
              <a:t>ChatGPT</a:t>
            </a:r>
          </a:p>
          <a:p>
            <a:r>
              <a:rPr lang="cs-CZ" b="1" i="1" u="sng">
                <a:ea typeface="+mn-lt"/>
                <a:cs typeface="+mn-lt"/>
                <a:hlinkClick r:id="rId4"/>
              </a:rPr>
              <a:t>Dall-E 2</a:t>
            </a:r>
            <a:endParaRPr lang="cs-CZ" b="1" i="1" u="sng">
              <a:ea typeface="+mn-lt"/>
              <a:cs typeface="+mn-lt"/>
            </a:endParaRPr>
          </a:p>
          <a:p>
            <a:r>
              <a:rPr lang="cs-CZ" b="1" i="1" u="sng">
                <a:ea typeface="+mn-lt"/>
                <a:cs typeface="+mn-lt"/>
                <a:hlinkClick r:id="rId5"/>
              </a:rPr>
              <a:t>MidJourney</a:t>
            </a:r>
            <a:endParaRPr lang="cs-CZ" b="1" i="1" u="sng">
              <a:ea typeface="+mn-lt"/>
              <a:cs typeface="+mn-lt"/>
            </a:endParaRPr>
          </a:p>
          <a:p>
            <a:r>
              <a:rPr lang="cs-CZ" b="1" i="1" u="sng">
                <a:ea typeface="+mn-lt"/>
                <a:cs typeface="+mn-lt"/>
                <a:hlinkClick r:id="rId6"/>
              </a:rPr>
              <a:t>AssemblyAI</a:t>
            </a:r>
            <a:endParaRPr lang="cs-CZ" b="1" i="1" u="sng">
              <a:ea typeface="+mn-lt"/>
              <a:cs typeface="+mn-lt"/>
            </a:endParaRPr>
          </a:p>
          <a:p>
            <a:r>
              <a:rPr lang="cs-CZ" b="1" i="1" u="sng">
                <a:ea typeface="+mn-lt"/>
                <a:cs typeface="+mn-lt"/>
                <a:hlinkClick r:id="rId7"/>
              </a:rPr>
              <a:t>3blue1brown</a:t>
            </a:r>
            <a:endParaRPr lang="cs-CZ" b="1" i="1" u="sng">
              <a:ea typeface="+mn-lt"/>
              <a:cs typeface="+mn-lt"/>
            </a:endParaRPr>
          </a:p>
          <a:p>
            <a:r>
              <a:rPr lang="cs-CZ" b="1" i="1" u="sng">
                <a:ea typeface="+mn-lt"/>
                <a:cs typeface="+mn-lt"/>
                <a:hlinkClick r:id="rId8"/>
              </a:rPr>
              <a:t>Sebastian Lague</a:t>
            </a:r>
            <a:endParaRPr lang="cs-CZ" b="1" i="1" u="sng">
              <a:ea typeface="+mn-lt"/>
              <a:cs typeface="+mn-lt"/>
            </a:endParaRPr>
          </a:p>
          <a:p>
            <a:endParaRPr lang="cs-CZ" b="1" i="1" u="sng">
              <a:ea typeface="Calibri"/>
              <a:cs typeface="Calibri"/>
            </a:endParaRPr>
          </a:p>
        </p:txBody>
      </p:sp>
      <p:pic>
        <p:nvPicPr>
          <p:cNvPr id="5" name="Obrázek 5" descr="ne">
            <a:extLst>
              <a:ext uri="{FF2B5EF4-FFF2-40B4-BE49-F238E27FC236}">
                <a16:creationId xmlns:a16="http://schemas.microsoft.com/office/drawing/2014/main" id="{86BD47E9-ED2A-98E5-1FA6-E26C6562D8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193" y="684362"/>
            <a:ext cx="3702888" cy="37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7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9C89E6-EB0C-35B0-958B-16087C7F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ea typeface="Calibri Light"/>
                <a:cs typeface="Calibri Light"/>
              </a:rPr>
              <a:t>Co je AI?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ACAF614-B806-3CC8-A2C0-CA4684CD6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3364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cs-CZ">
                <a:ea typeface="Calibri"/>
                <a:cs typeface="Calibri"/>
              </a:rPr>
              <a:t>Umělá inteligence – schopnost počítačů učit se a řešit problémy podobně jako lidé.</a:t>
            </a:r>
          </a:p>
          <a:p>
            <a:r>
              <a:rPr lang="cs-CZ">
                <a:ea typeface="Calibri"/>
                <a:cs typeface="Calibri"/>
              </a:rPr>
              <a:t>AI se dá využít a již se využívá v mnoha různých oborech.</a:t>
            </a:r>
          </a:p>
          <a:p>
            <a:r>
              <a:rPr lang="cs-CZ">
                <a:ea typeface="Calibri"/>
                <a:cs typeface="Calibri"/>
              </a:rPr>
              <a:t>V současnosti je to velmi rychle se vyvíjející oblast.</a:t>
            </a:r>
          </a:p>
          <a:p>
            <a:r>
              <a:rPr lang="cs-CZ">
                <a:ea typeface="Calibri"/>
                <a:cs typeface="Calibri"/>
              </a:rPr>
              <a:t>Základem AI jsou neuronové sítě, které fungují podobně jako naše mozky.</a:t>
            </a:r>
          </a:p>
          <a:p>
            <a:r>
              <a:rPr lang="cs-CZ">
                <a:ea typeface="+mn-lt"/>
                <a:cs typeface="+mn-lt"/>
              </a:rPr>
              <a:t>Problém AI je, že neví, kdy jsou jimi vygenerované informace pravdivé a kdy ne.</a:t>
            </a:r>
            <a:endParaRPr lang="cs-CZ">
              <a:ea typeface="Calibri"/>
              <a:cs typeface="Calibri"/>
            </a:endParaRPr>
          </a:p>
        </p:txBody>
      </p:sp>
      <p:pic>
        <p:nvPicPr>
          <p:cNvPr id="5" name="Picture 4" descr="A picture containing indoor, shelf, wall, furniture&#10;&#10;Description automatically generated">
            <a:extLst>
              <a:ext uri="{FF2B5EF4-FFF2-40B4-BE49-F238E27FC236}">
                <a16:creationId xmlns:a16="http://schemas.microsoft.com/office/drawing/2014/main" id="{C62F095D-11A9-600D-05B0-0CF88328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274796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CCFA37C-AE66-24F8-DD3C-86A98AE0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cs-CZ" sz="4200">
                <a:cs typeface="Calibri Light"/>
              </a:rPr>
              <a:t>Co je neuronová síť?</a:t>
            </a:r>
            <a:endParaRPr lang="cs-CZ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rgbClr val="4472C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FDEDD5-7B4B-9280-1E57-8A0DBFE90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cs-CZ" sz="1500" dirty="0">
                <a:ea typeface="Calibri"/>
                <a:cs typeface="Calibri"/>
              </a:rPr>
              <a:t>Program vzdáleně imitující způsob, jakým fungují naše mozky.</a:t>
            </a:r>
          </a:p>
          <a:p>
            <a:r>
              <a:rPr lang="cs-CZ" sz="1500" dirty="0">
                <a:ea typeface="Calibri"/>
                <a:cs typeface="Calibri"/>
              </a:rPr>
              <a:t>Skládá se z vrstev neuronů spojenými váhami, které posílají analogové hodnoty –1 až 1 do další vrstvy</a:t>
            </a:r>
          </a:p>
          <a:p>
            <a:r>
              <a:rPr lang="cs-CZ" sz="1500" dirty="0">
                <a:ea typeface="Calibri"/>
                <a:cs typeface="Calibri"/>
              </a:rPr>
              <a:t>Hlavními jsou vstupy a výstupy, mezi nimi je pak skrytá vrstva, kde neurony ze svých vstupů vytvoří zase analogovou hodnotu a pošlou do všech neuronů další vrstvy</a:t>
            </a:r>
          </a:p>
          <a:p>
            <a:r>
              <a:rPr lang="cs-CZ" sz="1500" dirty="0">
                <a:ea typeface="Calibri"/>
                <a:cs typeface="Calibri"/>
              </a:rPr>
              <a:t>Počty neuronů ve schovaných vrstvách se v komplikovanějších neuronových sítích mohou během trénování měnit.</a:t>
            </a:r>
          </a:p>
          <a:p>
            <a:r>
              <a:rPr lang="cs-CZ" sz="1500" dirty="0">
                <a:ea typeface="Calibri"/>
                <a:cs typeface="Calibri"/>
              </a:rPr>
              <a:t>Součásti vrstvy může být i tzv. </a:t>
            </a:r>
            <a:r>
              <a:rPr lang="cs-CZ" sz="1500" dirty="0" err="1">
                <a:ea typeface="Calibri"/>
                <a:cs typeface="Calibri"/>
              </a:rPr>
              <a:t>Bias</a:t>
            </a:r>
            <a:endParaRPr lang="cs-CZ" sz="1500" dirty="0">
              <a:ea typeface="Calibri"/>
              <a:cs typeface="Calibri"/>
            </a:endParaRPr>
          </a:p>
          <a:p>
            <a:pPr marL="0" indent="0">
              <a:buNone/>
            </a:pPr>
            <a:endParaRPr lang="cs-CZ" sz="1500" dirty="0">
              <a:ea typeface="Calibri"/>
              <a:cs typeface="Calibri"/>
            </a:endParaRPr>
          </a:p>
        </p:txBody>
      </p:sp>
      <p:pic>
        <p:nvPicPr>
          <p:cNvPr id="4" name="Obrázek 4" descr="Obsah obrázku diagram&#10;&#10;Popis se vygeneroval automaticky.">
            <a:extLst>
              <a:ext uri="{FF2B5EF4-FFF2-40B4-BE49-F238E27FC236}">
                <a16:creationId xmlns:a16="http://schemas.microsoft.com/office/drawing/2014/main" id="{FA9D1644-651F-E6BE-DB89-15B5829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56367"/>
            <a:ext cx="6903720" cy="3745266"/>
          </a:xfrm>
          <a:prstGeom prst="rect">
            <a:avLst/>
          </a:prstGeom>
        </p:spPr>
      </p:pic>
      <p:sp>
        <p:nvSpPr>
          <p:cNvPr id="5" name="Ovál 4">
            <a:extLst>
              <a:ext uri="{FF2B5EF4-FFF2-40B4-BE49-F238E27FC236}">
                <a16:creationId xmlns:a16="http://schemas.microsoft.com/office/drawing/2014/main" id="{1A7AE736-5229-2B8D-D440-F04E32EFB2DA}"/>
              </a:ext>
            </a:extLst>
          </p:cNvPr>
          <p:cNvSpPr/>
          <p:nvPr/>
        </p:nvSpPr>
        <p:spPr>
          <a:xfrm>
            <a:off x="7286090" y="4777483"/>
            <a:ext cx="513707" cy="522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D4FF2B8-67F0-0EBF-58E0-6E575BD2256D}"/>
              </a:ext>
            </a:extLst>
          </p:cNvPr>
          <p:cNvSpPr txBox="1"/>
          <p:nvPr/>
        </p:nvSpPr>
        <p:spPr>
          <a:xfrm>
            <a:off x="7277648" y="4847841"/>
            <a:ext cx="6078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1600" dirty="0" err="1">
                <a:ea typeface="Calibri"/>
                <a:cs typeface="Calibri"/>
              </a:rPr>
              <a:t>Bias</a:t>
            </a:r>
            <a:endParaRPr lang="cs-CZ" sz="1600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6A353F4C-3CDA-392F-D33E-1BAEBF3206D9}"/>
              </a:ext>
            </a:extLst>
          </p:cNvPr>
          <p:cNvSpPr txBox="1"/>
          <p:nvPr/>
        </p:nvSpPr>
        <p:spPr>
          <a:xfrm>
            <a:off x="6515527" y="5659347"/>
            <a:ext cx="8048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>
                <a:cs typeface="Calibri"/>
              </a:rPr>
              <a:t>Váhy</a:t>
            </a:r>
            <a:endParaRPr lang="cs-CZ"/>
          </a:p>
        </p:txBody>
      </p: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74BDD4E3-513D-74C8-BCF7-0726676B311F}"/>
              </a:ext>
            </a:extLst>
          </p:cNvPr>
          <p:cNvCxnSpPr>
            <a:cxnSpLocks/>
          </p:cNvCxnSpPr>
          <p:nvPr/>
        </p:nvCxnSpPr>
        <p:spPr>
          <a:xfrm flipV="1">
            <a:off x="7822056" y="4502648"/>
            <a:ext cx="837346" cy="43836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1098FD15-5EA0-7F5F-C429-46B5DAFC3736}"/>
              </a:ext>
            </a:extLst>
          </p:cNvPr>
          <p:cNvCxnSpPr/>
          <p:nvPr/>
        </p:nvCxnSpPr>
        <p:spPr>
          <a:xfrm flipH="1">
            <a:off x="6852863" y="4726968"/>
            <a:ext cx="61644" cy="101714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3354673F-8ED9-DEC3-5C14-F8B81C507C45}"/>
              </a:ext>
            </a:extLst>
          </p:cNvPr>
          <p:cNvCxnSpPr>
            <a:cxnSpLocks/>
          </p:cNvCxnSpPr>
          <p:nvPr/>
        </p:nvCxnSpPr>
        <p:spPr>
          <a:xfrm>
            <a:off x="6734709" y="4598541"/>
            <a:ext cx="118155" cy="114556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43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E98AFA-341A-8AEE-B903-B1F5BB46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705" y="322316"/>
            <a:ext cx="5284343" cy="1325563"/>
          </a:xfrm>
        </p:spPr>
        <p:txBody>
          <a:bodyPr/>
          <a:lstStyle/>
          <a:p>
            <a:pPr algn="ctr"/>
            <a:r>
              <a:rPr lang="cs-CZ" dirty="0">
                <a:ea typeface="Calibri Light"/>
                <a:cs typeface="Calibri Light"/>
              </a:rPr>
              <a:t>Neuron</a:t>
            </a:r>
            <a:br>
              <a:rPr lang="cs-CZ" dirty="0">
                <a:ea typeface="Calibri Light"/>
                <a:cs typeface="Calibri Light"/>
              </a:rPr>
            </a:br>
            <a:r>
              <a:rPr lang="cs-CZ" sz="1600" dirty="0">
                <a:ea typeface="Calibri Light"/>
                <a:cs typeface="Calibri Light"/>
              </a:rPr>
              <a:t>(neumělecká interpretace)</a:t>
            </a:r>
            <a:endParaRPr lang="cs-CZ" sz="1600" dirty="0">
              <a:cs typeface="Calibri Ligh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149A54B-6458-093A-941F-438041E4EE7E}"/>
              </a:ext>
            </a:extLst>
          </p:cNvPr>
          <p:cNvSpPr txBox="1"/>
          <p:nvPr/>
        </p:nvSpPr>
        <p:spPr>
          <a:xfrm>
            <a:off x="5607976" y="5419617"/>
            <a:ext cx="32277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ea typeface="Calibri"/>
                <a:cs typeface="Calibri"/>
              </a:rPr>
              <a:t>Aktivační funkce může být např. hyperbolický tangent, step nebo </a:t>
            </a:r>
            <a:r>
              <a:rPr lang="cs-CZ" dirty="0" err="1">
                <a:ea typeface="Calibri"/>
                <a:cs typeface="Calibri"/>
              </a:rPr>
              <a:t>sigmoid</a:t>
            </a:r>
            <a:endParaRPr lang="cs-CZ" b="1" dirty="0">
              <a:cs typeface="Calibri" panose="020F0502020204030204"/>
            </a:endParaRPr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3A50EE54-A244-F3DA-D62F-16C15E3EB436}"/>
              </a:ext>
            </a:extLst>
          </p:cNvPr>
          <p:cNvSpPr/>
          <p:nvPr/>
        </p:nvSpPr>
        <p:spPr>
          <a:xfrm>
            <a:off x="4786044" y="2474358"/>
            <a:ext cx="1635303" cy="1601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93771548-E1DE-065C-793A-DC650B79EF98}"/>
              </a:ext>
            </a:extLst>
          </p:cNvPr>
          <p:cNvSpPr/>
          <p:nvPr/>
        </p:nvSpPr>
        <p:spPr>
          <a:xfrm>
            <a:off x="1669549" y="1395571"/>
            <a:ext cx="1635303" cy="1601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F5249C37-B2C2-4427-43F8-A69ACA48DA2D}"/>
              </a:ext>
            </a:extLst>
          </p:cNvPr>
          <p:cNvSpPr/>
          <p:nvPr/>
        </p:nvSpPr>
        <p:spPr>
          <a:xfrm>
            <a:off x="1643864" y="3638763"/>
            <a:ext cx="1635303" cy="1601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2" name="Ovál 71">
            <a:extLst>
              <a:ext uri="{FF2B5EF4-FFF2-40B4-BE49-F238E27FC236}">
                <a16:creationId xmlns:a16="http://schemas.microsoft.com/office/drawing/2014/main" id="{DDEE4468-850C-9921-1D02-F0F5CEDA25A1}"/>
              </a:ext>
            </a:extLst>
          </p:cNvPr>
          <p:cNvSpPr/>
          <p:nvPr/>
        </p:nvSpPr>
        <p:spPr>
          <a:xfrm>
            <a:off x="8253572" y="1121594"/>
            <a:ext cx="1635303" cy="1601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3" name="Ovál 72">
            <a:extLst>
              <a:ext uri="{FF2B5EF4-FFF2-40B4-BE49-F238E27FC236}">
                <a16:creationId xmlns:a16="http://schemas.microsoft.com/office/drawing/2014/main" id="{CEE40BC3-4721-1DDC-0DFC-2ACFC8FB90DC}"/>
              </a:ext>
            </a:extLst>
          </p:cNvPr>
          <p:cNvSpPr/>
          <p:nvPr/>
        </p:nvSpPr>
        <p:spPr>
          <a:xfrm>
            <a:off x="8304942" y="3664447"/>
            <a:ext cx="1635303" cy="1601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6" name="Ovál 105">
            <a:extLst>
              <a:ext uri="{FF2B5EF4-FFF2-40B4-BE49-F238E27FC236}">
                <a16:creationId xmlns:a16="http://schemas.microsoft.com/office/drawing/2014/main" id="{C0276846-5049-9A79-9DD1-1DB8A649D860}"/>
              </a:ext>
            </a:extLst>
          </p:cNvPr>
          <p:cNvSpPr/>
          <p:nvPr/>
        </p:nvSpPr>
        <p:spPr>
          <a:xfrm>
            <a:off x="2893886" y="4965840"/>
            <a:ext cx="1635303" cy="1601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3" name="Přímá spojnice se šipkou 2">
            <a:extLst>
              <a:ext uri="{FF2B5EF4-FFF2-40B4-BE49-F238E27FC236}">
                <a16:creationId xmlns:a16="http://schemas.microsoft.com/office/drawing/2014/main" id="{6D32065A-5489-C807-4886-27134213DDBA}"/>
              </a:ext>
            </a:extLst>
          </p:cNvPr>
          <p:cNvCxnSpPr/>
          <p:nvPr/>
        </p:nvCxnSpPr>
        <p:spPr>
          <a:xfrm>
            <a:off x="3250059" y="2432406"/>
            <a:ext cx="1719207" cy="400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789F71C3-5F9C-BBEF-D67F-2C55C74D8686}"/>
              </a:ext>
            </a:extLst>
          </p:cNvPr>
          <p:cNvCxnSpPr>
            <a:cxnSpLocks/>
          </p:cNvCxnSpPr>
          <p:nvPr/>
        </p:nvCxnSpPr>
        <p:spPr>
          <a:xfrm flipV="1">
            <a:off x="3198688" y="2875906"/>
            <a:ext cx="1693522" cy="1157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90D96512-1507-900B-02ED-0A35E8DD2255}"/>
              </a:ext>
            </a:extLst>
          </p:cNvPr>
          <p:cNvCxnSpPr>
            <a:cxnSpLocks/>
          </p:cNvCxnSpPr>
          <p:nvPr/>
        </p:nvCxnSpPr>
        <p:spPr>
          <a:xfrm flipV="1">
            <a:off x="3840823" y="3030021"/>
            <a:ext cx="965771" cy="19366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2BE0B2E7-1A40-E8CD-D404-F76987306C91}"/>
              </a:ext>
            </a:extLst>
          </p:cNvPr>
          <p:cNvCxnSpPr>
            <a:cxnSpLocks/>
          </p:cNvCxnSpPr>
          <p:nvPr/>
        </p:nvCxnSpPr>
        <p:spPr>
          <a:xfrm flipV="1">
            <a:off x="6349428" y="2071099"/>
            <a:ext cx="1967501" cy="1517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8E8A30FF-C561-F5FF-1FED-A5F517FA417E}"/>
              </a:ext>
            </a:extLst>
          </p:cNvPr>
          <p:cNvCxnSpPr>
            <a:cxnSpLocks/>
          </p:cNvCxnSpPr>
          <p:nvPr/>
        </p:nvCxnSpPr>
        <p:spPr>
          <a:xfrm>
            <a:off x="6375114" y="3613933"/>
            <a:ext cx="1950377" cy="666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A98BA5C7-D187-CEC9-3F72-BB5E7462B648}"/>
              </a:ext>
            </a:extLst>
          </p:cNvPr>
          <p:cNvCxnSpPr/>
          <p:nvPr/>
        </p:nvCxnSpPr>
        <p:spPr>
          <a:xfrm>
            <a:off x="6012843" y="3568447"/>
            <a:ext cx="880152" cy="176201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42D6DE1-11A1-9FAA-1CEC-82E7E6FCF79D}"/>
              </a:ext>
            </a:extLst>
          </p:cNvPr>
          <p:cNvSpPr txBox="1"/>
          <p:nvPr/>
        </p:nvSpPr>
        <p:spPr>
          <a:xfrm>
            <a:off x="2226066" y="1686673"/>
            <a:ext cx="5479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5400">
                <a:cs typeface="Calibri"/>
              </a:rPr>
              <a:t>0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101598D-B78E-1675-079F-26647138AE10}"/>
              </a:ext>
            </a:extLst>
          </p:cNvPr>
          <p:cNvSpPr txBox="1"/>
          <p:nvPr/>
        </p:nvSpPr>
        <p:spPr>
          <a:xfrm>
            <a:off x="2191818" y="3946987"/>
            <a:ext cx="5479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5400">
                <a:cs typeface="Calibri"/>
              </a:rPr>
              <a:t>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348CD48E-CD3A-6209-2ED5-4A8DA0DF16FB}"/>
              </a:ext>
            </a:extLst>
          </p:cNvPr>
          <p:cNvSpPr txBox="1"/>
          <p:nvPr/>
        </p:nvSpPr>
        <p:spPr>
          <a:xfrm>
            <a:off x="3758627" y="2003461"/>
            <a:ext cx="9589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3600">
                <a:cs typeface="Calibri"/>
              </a:rPr>
              <a:t>-0.5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6CDA5C37-D031-50B5-5446-B238B1454DBF}"/>
              </a:ext>
            </a:extLst>
          </p:cNvPr>
          <p:cNvSpPr txBox="1"/>
          <p:nvPr/>
        </p:nvSpPr>
        <p:spPr>
          <a:xfrm>
            <a:off x="3184986" y="2979505"/>
            <a:ext cx="9589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3600">
                <a:cs typeface="Calibri"/>
              </a:rPr>
              <a:t>0.4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F48BB45E-E997-F0FD-C114-78F84246D4C5}"/>
              </a:ext>
            </a:extLst>
          </p:cNvPr>
          <p:cNvSpPr txBox="1"/>
          <p:nvPr/>
        </p:nvSpPr>
        <p:spPr>
          <a:xfrm>
            <a:off x="6746695" y="2071954"/>
            <a:ext cx="9589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3600">
                <a:cs typeface="Calibri"/>
              </a:rPr>
              <a:t>0.5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F9B070A2-4C2E-ACDE-99F7-777DD9761E2F}"/>
              </a:ext>
            </a:extLst>
          </p:cNvPr>
          <p:cNvSpPr txBox="1"/>
          <p:nvPr/>
        </p:nvSpPr>
        <p:spPr>
          <a:xfrm>
            <a:off x="7046357" y="4015482"/>
            <a:ext cx="9589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3600">
                <a:cs typeface="Calibri"/>
              </a:rPr>
              <a:t>0.1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6C73925-C01E-02E3-32A8-35AFFF71F3EF}"/>
              </a:ext>
            </a:extLst>
          </p:cNvPr>
          <p:cNvSpPr txBox="1"/>
          <p:nvPr/>
        </p:nvSpPr>
        <p:spPr>
          <a:xfrm>
            <a:off x="8484740" y="1541122"/>
            <a:ext cx="14555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4400">
                <a:cs typeface="Calibri"/>
              </a:rPr>
              <a:t>0.23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C1C1D86-ECB2-8E05-9EC7-09907FEDA644}"/>
              </a:ext>
            </a:extLst>
          </p:cNvPr>
          <p:cNvSpPr txBox="1"/>
          <p:nvPr/>
        </p:nvSpPr>
        <p:spPr>
          <a:xfrm>
            <a:off x="2037707" y="3176426"/>
            <a:ext cx="9246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2400">
                <a:cs typeface="Calibri"/>
              </a:rPr>
              <a:t>Vstup</a:t>
            </a:r>
            <a:endParaRPr lang="cs-CZ" sz="2400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B287B4D6-6332-8D74-5C8F-95F6EC794D60}"/>
              </a:ext>
            </a:extLst>
          </p:cNvPr>
          <p:cNvSpPr txBox="1"/>
          <p:nvPr/>
        </p:nvSpPr>
        <p:spPr>
          <a:xfrm>
            <a:off x="8561796" y="2953819"/>
            <a:ext cx="10873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2400">
                <a:cs typeface="Calibri"/>
              </a:rPr>
              <a:t>Výstup</a:t>
            </a:r>
            <a:endParaRPr lang="cs-CZ" sz="240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9DD1BBAD-93EA-D4E5-B2EF-4CF04B2E170E}"/>
              </a:ext>
            </a:extLst>
          </p:cNvPr>
          <p:cNvSpPr txBox="1"/>
          <p:nvPr/>
        </p:nvSpPr>
        <p:spPr>
          <a:xfrm>
            <a:off x="8527549" y="4075413"/>
            <a:ext cx="14555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4400">
                <a:cs typeface="Calibri"/>
              </a:rPr>
              <a:t>0.04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1B043C54-A4D6-2CB7-A01D-5D7DA55375D2}"/>
              </a:ext>
            </a:extLst>
          </p:cNvPr>
          <p:cNvSpPr txBox="1"/>
          <p:nvPr/>
        </p:nvSpPr>
        <p:spPr>
          <a:xfrm>
            <a:off x="3450402" y="5111392"/>
            <a:ext cx="14555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4400">
                <a:cs typeface="Calibri"/>
              </a:rPr>
              <a:t>0.1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B70906BD-F16D-E367-9E3B-29EB44E6A1ED}"/>
              </a:ext>
            </a:extLst>
          </p:cNvPr>
          <p:cNvSpPr txBox="1"/>
          <p:nvPr/>
        </p:nvSpPr>
        <p:spPr>
          <a:xfrm>
            <a:off x="3176425" y="5830581"/>
            <a:ext cx="9674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3200" err="1">
                <a:cs typeface="Calibri"/>
              </a:rPr>
              <a:t>Bias</a:t>
            </a:r>
            <a:endParaRPr lang="cs-CZ" sz="3200">
              <a:cs typeface="Calibri"/>
            </a:endParaRP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4AEEA12-E1B4-84FF-D7A4-EB034B742010}"/>
              </a:ext>
            </a:extLst>
          </p:cNvPr>
          <p:cNvSpPr txBox="1"/>
          <p:nvPr/>
        </p:nvSpPr>
        <p:spPr>
          <a:xfrm>
            <a:off x="5042894" y="2482921"/>
            <a:ext cx="12157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3200" dirty="0">
                <a:cs typeface="Calibri"/>
              </a:rPr>
              <a:t>Σ=0.5</a:t>
            </a:r>
          </a:p>
        </p:txBody>
      </p:sp>
      <p:sp>
        <p:nvSpPr>
          <p:cNvPr id="41" name="TextovéPole 40">
            <a:extLst>
              <a:ext uri="{FF2B5EF4-FFF2-40B4-BE49-F238E27FC236}">
                <a16:creationId xmlns:a16="http://schemas.microsoft.com/office/drawing/2014/main" id="{5B53E8BD-B073-3E51-8FDC-C4D5FE5A16E0}"/>
              </a:ext>
            </a:extLst>
          </p:cNvPr>
          <p:cNvSpPr txBox="1"/>
          <p:nvPr/>
        </p:nvSpPr>
        <p:spPr>
          <a:xfrm>
            <a:off x="4974403" y="3082244"/>
            <a:ext cx="1601055" cy="9455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800">
                <a:cs typeface="Calibri"/>
              </a:rPr>
              <a:t>a=</a:t>
            </a:r>
            <a:r>
              <a:rPr lang="cs-CZ" sz="2800" err="1">
                <a:cs typeface="Calibri"/>
              </a:rPr>
              <a:t>tanh</a:t>
            </a:r>
            <a:r>
              <a:rPr lang="cs-CZ" sz="2800">
                <a:cs typeface="Calibri"/>
              </a:rPr>
              <a:t>(Σ)</a:t>
            </a:r>
          </a:p>
          <a:p>
            <a:pPr algn="l"/>
            <a:r>
              <a:rPr lang="cs-CZ" sz="2800">
                <a:cs typeface="Calibri"/>
              </a:rPr>
              <a:t>a=0.46</a:t>
            </a:r>
            <a:endParaRPr lang="cs-CZ" sz="2800"/>
          </a:p>
        </p:txBody>
      </p:sp>
      <p:cxnSp>
        <p:nvCxnSpPr>
          <p:cNvPr id="70" name="Přímá spojnice se šipkou 69">
            <a:extLst>
              <a:ext uri="{FF2B5EF4-FFF2-40B4-BE49-F238E27FC236}">
                <a16:creationId xmlns:a16="http://schemas.microsoft.com/office/drawing/2014/main" id="{329A89C2-C2F2-7D6C-D699-70D7F80D3F81}"/>
              </a:ext>
            </a:extLst>
          </p:cNvPr>
          <p:cNvCxnSpPr>
            <a:cxnSpLocks/>
          </p:cNvCxnSpPr>
          <p:nvPr/>
        </p:nvCxnSpPr>
        <p:spPr>
          <a:xfrm>
            <a:off x="5339137" y="2920428"/>
            <a:ext cx="914397" cy="272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62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77077E-9A7C-D7CD-E02F-72A36C70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cs-CZ" sz="4100">
                <a:ea typeface="Calibri Light"/>
                <a:cs typeface="Calibri Light"/>
              </a:rPr>
              <a:t>Jednoduchá neuronová síť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428207-E398-857F-FE27-A7D4FC06A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2000">
                <a:ea typeface="Calibri"/>
                <a:cs typeface="Calibri"/>
              </a:rPr>
              <a:t>rozpoznávání obrázků</a:t>
            </a:r>
          </a:p>
          <a:p>
            <a:r>
              <a:rPr lang="cs-CZ" sz="2000">
                <a:ea typeface="Calibri"/>
                <a:cs typeface="Calibri"/>
              </a:rPr>
              <a:t>vrstvy : vstup - 784 (28x28 pixelů - hodnoty 1/0), 100, 50, výstup - 2 (hodnoty –1 až 1 pro každý možný výsledek - kočka/helikoptéra)</a:t>
            </a:r>
            <a:endParaRPr lang="cs-CZ"/>
          </a:p>
          <a:p>
            <a:r>
              <a:rPr lang="cs-CZ" sz="2000">
                <a:ea typeface="Calibri"/>
                <a:cs typeface="Calibri"/>
              </a:rPr>
              <a:t>Nulový </a:t>
            </a:r>
            <a:r>
              <a:rPr lang="cs-CZ" sz="2000" err="1">
                <a:ea typeface="Calibri"/>
                <a:cs typeface="Calibri"/>
              </a:rPr>
              <a:t>bias</a:t>
            </a:r>
          </a:p>
          <a:p>
            <a:r>
              <a:rPr lang="cs-CZ" sz="2000" err="1">
                <a:ea typeface="Calibri"/>
                <a:cs typeface="Calibri"/>
              </a:rPr>
              <a:t>supervised</a:t>
            </a:r>
            <a:r>
              <a:rPr lang="cs-CZ" sz="2000">
                <a:ea typeface="Calibri"/>
                <a:cs typeface="Calibri"/>
              </a:rPr>
              <a:t> learning - učení pomocí správného výstupu</a:t>
            </a:r>
          </a:p>
          <a:p>
            <a:pPr lvl="1"/>
            <a:r>
              <a:rPr lang="cs-CZ" sz="2000">
                <a:ea typeface="Calibri"/>
                <a:cs typeface="Calibri"/>
              </a:rPr>
              <a:t>Např. výpočet pro výstupovou vrstvu, kde i je neuron ve vrstvě a j je neuron vstupu: </a:t>
            </a:r>
          </a:p>
          <a:p>
            <a:pPr lvl="2"/>
            <a:r>
              <a:rPr lang="cs-CZ" err="1">
                <a:ea typeface="Calibri"/>
                <a:cs typeface="Calibri"/>
              </a:rPr>
              <a:t>gamma</a:t>
            </a:r>
            <a:r>
              <a:rPr lang="cs-CZ">
                <a:ea typeface="Calibri"/>
                <a:cs typeface="Calibri"/>
              </a:rPr>
              <a:t>[i]= </a:t>
            </a:r>
            <a:r>
              <a:rPr lang="cs-CZ" err="1">
                <a:ea typeface="Calibri"/>
                <a:cs typeface="Calibri"/>
              </a:rPr>
              <a:t>outputs</a:t>
            </a:r>
            <a:r>
              <a:rPr lang="cs-CZ">
                <a:ea typeface="Calibri"/>
                <a:cs typeface="Calibri"/>
              </a:rPr>
              <a:t>[i]-</a:t>
            </a:r>
            <a:r>
              <a:rPr lang="cs-CZ" err="1">
                <a:ea typeface="Calibri"/>
                <a:cs typeface="Calibri"/>
              </a:rPr>
              <a:t>expected</a:t>
            </a:r>
            <a:r>
              <a:rPr lang="cs-CZ">
                <a:ea typeface="Calibri"/>
                <a:cs typeface="Calibri"/>
              </a:rPr>
              <a:t>[i]*(1-outputs[i]</a:t>
            </a:r>
            <a:r>
              <a:rPr lang="cs-CZ" baseline="30000">
                <a:ea typeface="Calibri"/>
                <a:cs typeface="Calibri"/>
              </a:rPr>
              <a:t>2</a:t>
            </a:r>
            <a:r>
              <a:rPr lang="cs-CZ">
                <a:ea typeface="Calibri"/>
                <a:cs typeface="Calibri"/>
              </a:rPr>
              <a:t>)</a:t>
            </a:r>
          </a:p>
          <a:p>
            <a:pPr lvl="2"/>
            <a:r>
              <a:rPr lang="cs-CZ" err="1">
                <a:ea typeface="Calibri"/>
                <a:cs typeface="Calibri"/>
              </a:rPr>
              <a:t>weightsDelta</a:t>
            </a:r>
            <a:r>
              <a:rPr lang="cs-CZ">
                <a:ea typeface="Calibri"/>
                <a:cs typeface="Calibri"/>
              </a:rPr>
              <a:t>[</a:t>
            </a:r>
            <a:r>
              <a:rPr lang="cs-CZ" err="1">
                <a:ea typeface="Calibri"/>
                <a:cs typeface="Calibri"/>
              </a:rPr>
              <a:t>i,j</a:t>
            </a:r>
            <a:r>
              <a:rPr lang="cs-CZ">
                <a:ea typeface="Calibri"/>
                <a:cs typeface="Calibri"/>
              </a:rPr>
              <a:t>] = </a:t>
            </a:r>
            <a:r>
              <a:rPr lang="cs-CZ" err="1">
                <a:ea typeface="Calibri"/>
                <a:cs typeface="Calibri"/>
              </a:rPr>
              <a:t>gamma</a:t>
            </a:r>
            <a:r>
              <a:rPr lang="cs-CZ">
                <a:ea typeface="Calibri"/>
                <a:cs typeface="Calibri"/>
              </a:rPr>
              <a:t>[i]*</a:t>
            </a:r>
            <a:r>
              <a:rPr lang="cs-CZ" err="1">
                <a:ea typeface="Calibri"/>
                <a:cs typeface="Calibri"/>
              </a:rPr>
              <a:t>inputs</a:t>
            </a:r>
            <a:r>
              <a:rPr lang="cs-CZ">
                <a:ea typeface="Calibri"/>
                <a:cs typeface="Calibri"/>
              </a:rPr>
              <a:t>[j]</a:t>
            </a:r>
          </a:p>
          <a:p>
            <a:pPr lvl="2"/>
            <a:r>
              <a:rPr lang="cs-CZ" err="1">
                <a:ea typeface="Calibri"/>
                <a:cs typeface="Calibri"/>
              </a:rPr>
              <a:t>weights</a:t>
            </a:r>
            <a:r>
              <a:rPr lang="cs-CZ">
                <a:ea typeface="Calibri"/>
                <a:cs typeface="Calibri"/>
              </a:rPr>
              <a:t>[</a:t>
            </a:r>
            <a:r>
              <a:rPr lang="cs-CZ" err="1">
                <a:ea typeface="Calibri"/>
                <a:cs typeface="Calibri"/>
              </a:rPr>
              <a:t>i,j</a:t>
            </a:r>
            <a:r>
              <a:rPr lang="cs-CZ">
                <a:ea typeface="Calibri"/>
                <a:cs typeface="Calibri"/>
              </a:rPr>
              <a:t>] -= </a:t>
            </a:r>
            <a:r>
              <a:rPr lang="cs-CZ" err="1">
                <a:ea typeface="Calibri"/>
                <a:cs typeface="Calibri"/>
              </a:rPr>
              <a:t>weightsDelta</a:t>
            </a:r>
            <a:r>
              <a:rPr lang="cs-CZ">
                <a:ea typeface="Calibri"/>
                <a:cs typeface="Calibri"/>
              </a:rPr>
              <a:t>[</a:t>
            </a:r>
            <a:r>
              <a:rPr lang="cs-CZ" err="1">
                <a:ea typeface="Calibri"/>
                <a:cs typeface="Calibri"/>
              </a:rPr>
              <a:t>i,j</a:t>
            </a:r>
            <a:r>
              <a:rPr lang="cs-CZ">
                <a:ea typeface="Calibri"/>
                <a:cs typeface="Calibri"/>
              </a:rPr>
              <a:t>]*</a:t>
            </a:r>
            <a:r>
              <a:rPr lang="cs-CZ" err="1">
                <a:ea typeface="Calibri"/>
                <a:cs typeface="Calibri"/>
              </a:rPr>
              <a:t>learningRate</a:t>
            </a:r>
            <a:endParaRPr lang="cs-CZ">
              <a:ea typeface="Calibri"/>
              <a:cs typeface="Calibri"/>
            </a:endParaRP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99566227-C19C-45B8-7241-EA72B2C2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0" r="4141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>
            <a:extLst>
              <a:ext uri="{FF2B5EF4-FFF2-40B4-BE49-F238E27FC236}">
                <a16:creationId xmlns:a16="http://schemas.microsoft.com/office/drawing/2014/main" id="{25E31F48-7F37-2807-570C-E3D5E17E0E4F}"/>
              </a:ext>
            </a:extLst>
          </p:cNvPr>
          <p:cNvSpPr txBox="1"/>
          <p:nvPr/>
        </p:nvSpPr>
        <p:spPr>
          <a:xfrm>
            <a:off x="1318314" y="1646925"/>
            <a:ext cx="2162907" cy="369332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Kočka sedí na okně</a:t>
            </a:r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3F0AB3F-52D6-6CD0-1406-B0E2C2F42210}"/>
              </a:ext>
            </a:extLst>
          </p:cNvPr>
          <p:cNvSpPr txBox="1"/>
          <p:nvPr/>
        </p:nvSpPr>
        <p:spPr>
          <a:xfrm>
            <a:off x="1318315" y="1646926"/>
            <a:ext cx="2162907" cy="369332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Kočka sedí</a:t>
            </a:r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5F127314-6A2C-761C-57CF-CD357E1F2CCC}"/>
              </a:ext>
            </a:extLst>
          </p:cNvPr>
          <p:cNvSpPr txBox="1"/>
          <p:nvPr/>
        </p:nvSpPr>
        <p:spPr>
          <a:xfrm>
            <a:off x="1318316" y="1646927"/>
            <a:ext cx="2162907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>
                <a:cs typeface="Calibri"/>
              </a:rPr>
              <a:t>Obrázek</a:t>
            </a:r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F131C54C-70DD-4268-2900-236B58C2E5D7}"/>
              </a:ext>
            </a:extLst>
          </p:cNvPr>
          <p:cNvSpPr txBox="1"/>
          <p:nvPr/>
        </p:nvSpPr>
        <p:spPr>
          <a:xfrm>
            <a:off x="1318149" y="1278812"/>
            <a:ext cx="837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>
                <a:cs typeface="Calibri"/>
              </a:rPr>
              <a:t>Vstup:</a:t>
            </a:r>
            <a:endParaRPr lang="cs-CZ"/>
          </a:p>
        </p:txBody>
      </p:sp>
      <p:sp>
        <p:nvSpPr>
          <p:cNvPr id="13" name="Šipka: doprava 12">
            <a:extLst>
              <a:ext uri="{FF2B5EF4-FFF2-40B4-BE49-F238E27FC236}">
                <a16:creationId xmlns:a16="http://schemas.microsoft.com/office/drawing/2014/main" id="{94AC8C73-EE1B-B65D-D107-9B32386A8380}"/>
              </a:ext>
            </a:extLst>
          </p:cNvPr>
          <p:cNvSpPr/>
          <p:nvPr/>
        </p:nvSpPr>
        <p:spPr>
          <a:xfrm>
            <a:off x="6991711" y="1705035"/>
            <a:ext cx="139460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51FB2C23-0C87-A937-CFB1-A00E93A3D19B}"/>
              </a:ext>
            </a:extLst>
          </p:cNvPr>
          <p:cNvSpPr txBox="1"/>
          <p:nvPr/>
        </p:nvSpPr>
        <p:spPr>
          <a:xfrm>
            <a:off x="5139902" y="1647369"/>
            <a:ext cx="1780853" cy="923330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Řetězec 784 pixelů - [0,0,0,1,..,0]</a:t>
            </a:r>
          </a:p>
        </p:txBody>
      </p:sp>
      <p:sp>
        <p:nvSpPr>
          <p:cNvPr id="17" name="Šipka: doprava 16">
            <a:extLst>
              <a:ext uri="{FF2B5EF4-FFF2-40B4-BE49-F238E27FC236}">
                <a16:creationId xmlns:a16="http://schemas.microsoft.com/office/drawing/2014/main" id="{04850F41-0627-0F8E-8930-C20A1C06EA87}"/>
              </a:ext>
            </a:extLst>
          </p:cNvPr>
          <p:cNvSpPr/>
          <p:nvPr/>
        </p:nvSpPr>
        <p:spPr>
          <a:xfrm>
            <a:off x="3659556" y="1696472"/>
            <a:ext cx="139460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Šipka: doprava 18">
            <a:extLst>
              <a:ext uri="{FF2B5EF4-FFF2-40B4-BE49-F238E27FC236}">
                <a16:creationId xmlns:a16="http://schemas.microsoft.com/office/drawing/2014/main" id="{D3A3AEA7-B3B2-FB6C-0A6A-33777FBFEC37}"/>
              </a:ext>
            </a:extLst>
          </p:cNvPr>
          <p:cNvSpPr/>
          <p:nvPr/>
        </p:nvSpPr>
        <p:spPr>
          <a:xfrm rot="5400000">
            <a:off x="8096769" y="2190695"/>
            <a:ext cx="71527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10314028-D750-2CAC-36AB-7891EF82F667}"/>
              </a:ext>
            </a:extLst>
          </p:cNvPr>
          <p:cNvSpPr txBox="1"/>
          <p:nvPr/>
        </p:nvSpPr>
        <p:spPr>
          <a:xfrm>
            <a:off x="7693458" y="3084497"/>
            <a:ext cx="1834925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Kočka - 0.68</a:t>
            </a:r>
          </a:p>
          <a:p>
            <a:r>
              <a:rPr lang="cs-CZ">
                <a:cs typeface="Calibri"/>
              </a:rPr>
              <a:t>Helikoptéra - 0.1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9575EA8-7947-1A71-6341-4508E5D59B90}"/>
              </a:ext>
            </a:extLst>
          </p:cNvPr>
          <p:cNvSpPr txBox="1"/>
          <p:nvPr/>
        </p:nvSpPr>
        <p:spPr>
          <a:xfrm>
            <a:off x="7694507" y="2716547"/>
            <a:ext cx="15168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>
                <a:cs typeface="Calibri"/>
              </a:rPr>
              <a:t>Odhad:</a:t>
            </a:r>
            <a:endParaRPr lang="cs-CZ"/>
          </a:p>
        </p:txBody>
      </p:sp>
      <p:sp>
        <p:nvSpPr>
          <p:cNvPr id="25" name="Šipka: doprava 24">
            <a:extLst>
              <a:ext uri="{FF2B5EF4-FFF2-40B4-BE49-F238E27FC236}">
                <a16:creationId xmlns:a16="http://schemas.microsoft.com/office/drawing/2014/main" id="{1EE376DE-F9C7-3958-4A11-7AC287BEABB4}"/>
              </a:ext>
            </a:extLst>
          </p:cNvPr>
          <p:cNvSpPr/>
          <p:nvPr/>
        </p:nvSpPr>
        <p:spPr>
          <a:xfrm rot="5400000">
            <a:off x="8233757" y="4091858"/>
            <a:ext cx="71527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F450801B-0BEF-32EB-D5C0-97ABF6623ED0}"/>
              </a:ext>
            </a:extLst>
          </p:cNvPr>
          <p:cNvSpPr txBox="1"/>
          <p:nvPr/>
        </p:nvSpPr>
        <p:spPr>
          <a:xfrm>
            <a:off x="9723896" y="4874478"/>
            <a:ext cx="1732182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Kočka - 1</a:t>
            </a:r>
          </a:p>
          <a:p>
            <a:r>
              <a:rPr lang="cs-CZ">
                <a:cs typeface="Calibri"/>
              </a:rPr>
              <a:t>Helikoptéra - 0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405790C5-8B69-257A-7D6A-2984C2F2DEF8}"/>
              </a:ext>
            </a:extLst>
          </p:cNvPr>
          <p:cNvSpPr txBox="1"/>
          <p:nvPr/>
        </p:nvSpPr>
        <p:spPr>
          <a:xfrm>
            <a:off x="9629473" y="4505962"/>
            <a:ext cx="18678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>
                <a:cs typeface="Calibri"/>
              </a:rPr>
              <a:t>Správný výsledek:</a:t>
            </a:r>
            <a:endParaRPr lang="cs-CZ"/>
          </a:p>
        </p:txBody>
      </p:sp>
      <p:sp>
        <p:nvSpPr>
          <p:cNvPr id="33" name="Šipka: doprava 32">
            <a:extLst>
              <a:ext uri="{FF2B5EF4-FFF2-40B4-BE49-F238E27FC236}">
                <a16:creationId xmlns:a16="http://schemas.microsoft.com/office/drawing/2014/main" id="{E2419EE7-FA63-D296-8010-EB9E9F8CA24E}"/>
              </a:ext>
            </a:extLst>
          </p:cNvPr>
          <p:cNvSpPr/>
          <p:nvPr/>
        </p:nvSpPr>
        <p:spPr>
          <a:xfrm rot="10800000">
            <a:off x="8893015" y="5076464"/>
            <a:ext cx="71527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BD2DC77A-0650-D764-CBFF-AAB06339BCAE}"/>
              </a:ext>
            </a:extLst>
          </p:cNvPr>
          <p:cNvSpPr txBox="1"/>
          <p:nvPr/>
        </p:nvSpPr>
        <p:spPr>
          <a:xfrm>
            <a:off x="7343716" y="4874477"/>
            <a:ext cx="1449643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err="1">
                <a:cs typeface="Calibri"/>
              </a:rPr>
              <a:t>ErrK</a:t>
            </a:r>
            <a:r>
              <a:rPr lang="cs-CZ">
                <a:cs typeface="Calibri"/>
              </a:rPr>
              <a:t> - 0.32</a:t>
            </a:r>
          </a:p>
          <a:p>
            <a:r>
              <a:rPr lang="cs-CZ" err="1">
                <a:cs typeface="Calibri"/>
              </a:rPr>
              <a:t>ErrH</a:t>
            </a:r>
            <a:r>
              <a:rPr lang="cs-CZ">
                <a:cs typeface="Calibri"/>
              </a:rPr>
              <a:t> - 0.1</a:t>
            </a:r>
          </a:p>
        </p:txBody>
      </p:sp>
      <p:sp>
        <p:nvSpPr>
          <p:cNvPr id="37" name="Šipka: doprava 36">
            <a:extLst>
              <a:ext uri="{FF2B5EF4-FFF2-40B4-BE49-F238E27FC236}">
                <a16:creationId xmlns:a16="http://schemas.microsoft.com/office/drawing/2014/main" id="{412116C0-F8EB-66B9-AF0C-4F8C2DDB81B4}"/>
              </a:ext>
            </a:extLst>
          </p:cNvPr>
          <p:cNvSpPr/>
          <p:nvPr/>
        </p:nvSpPr>
        <p:spPr>
          <a:xfrm rot="10800000">
            <a:off x="6452901" y="5076464"/>
            <a:ext cx="71527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8C215F3F-E9E5-F2AA-2F25-43DFB8AEF2DB}"/>
              </a:ext>
            </a:extLst>
          </p:cNvPr>
          <p:cNvSpPr txBox="1"/>
          <p:nvPr/>
        </p:nvSpPr>
        <p:spPr>
          <a:xfrm>
            <a:off x="4552571" y="4925848"/>
            <a:ext cx="1723619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err="1">
                <a:cs typeface="Calibri"/>
              </a:rPr>
              <a:t>GammaK</a:t>
            </a:r>
            <a:r>
              <a:rPr lang="cs-CZ">
                <a:cs typeface="Calibri"/>
              </a:rPr>
              <a:t> - 0.15</a:t>
            </a:r>
          </a:p>
          <a:p>
            <a:r>
              <a:rPr lang="cs-CZ" err="1">
                <a:cs typeface="Calibri"/>
              </a:rPr>
              <a:t>GammaH</a:t>
            </a:r>
            <a:r>
              <a:rPr lang="cs-CZ">
                <a:cs typeface="Calibri"/>
              </a:rPr>
              <a:t> - 0.1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D66D882-456E-1B3F-C429-622D60BB8ED7}"/>
              </a:ext>
            </a:extLst>
          </p:cNvPr>
          <p:cNvSpPr txBox="1"/>
          <p:nvPr/>
        </p:nvSpPr>
        <p:spPr>
          <a:xfrm>
            <a:off x="2643349" y="3951147"/>
            <a:ext cx="1946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násobené vstupy z předchozí vrstvy z  odhadu</a:t>
            </a:r>
          </a:p>
        </p:txBody>
      </p:sp>
      <p:sp>
        <p:nvSpPr>
          <p:cNvPr id="4" name="Šipka: doprava 3">
            <a:extLst>
              <a:ext uri="{FF2B5EF4-FFF2-40B4-BE49-F238E27FC236}">
                <a16:creationId xmlns:a16="http://schemas.microsoft.com/office/drawing/2014/main" id="{3D0A19EF-ACF3-F792-6E3F-9E332AD50D29}"/>
              </a:ext>
            </a:extLst>
          </p:cNvPr>
          <p:cNvSpPr/>
          <p:nvPr/>
        </p:nvSpPr>
        <p:spPr>
          <a:xfrm rot="10800000">
            <a:off x="3716457" y="5134326"/>
            <a:ext cx="71527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D9632CB-9128-D61C-9A4C-8D27E041CDD1}"/>
              </a:ext>
            </a:extLst>
          </p:cNvPr>
          <p:cNvSpPr txBox="1"/>
          <p:nvPr/>
        </p:nvSpPr>
        <p:spPr>
          <a:xfrm>
            <a:off x="1135135" y="4976708"/>
            <a:ext cx="2481665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 err="1">
                <a:cs typeface="Calibri"/>
              </a:rPr>
              <a:t>Gamma</a:t>
            </a:r>
            <a:r>
              <a:rPr lang="cs-CZ" dirty="0">
                <a:cs typeface="Calibri"/>
              </a:rPr>
              <a:t> předchozí vrstvy</a:t>
            </a:r>
          </a:p>
        </p:txBody>
      </p:sp>
      <p:sp>
        <p:nvSpPr>
          <p:cNvPr id="8" name="Šipka: doprava 7">
            <a:extLst>
              <a:ext uri="{FF2B5EF4-FFF2-40B4-BE49-F238E27FC236}">
                <a16:creationId xmlns:a16="http://schemas.microsoft.com/office/drawing/2014/main" id="{4AE9938E-D95E-969B-4A53-1E2FEADB9558}"/>
              </a:ext>
            </a:extLst>
          </p:cNvPr>
          <p:cNvSpPr/>
          <p:nvPr/>
        </p:nvSpPr>
        <p:spPr>
          <a:xfrm rot="14950710">
            <a:off x="4046660" y="4107291"/>
            <a:ext cx="1172974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6708539-4CF2-BB06-EE56-F2B87FD0AE2F}"/>
              </a:ext>
            </a:extLst>
          </p:cNvPr>
          <p:cNvSpPr txBox="1"/>
          <p:nvPr/>
        </p:nvSpPr>
        <p:spPr>
          <a:xfrm>
            <a:off x="2840839" y="3294919"/>
            <a:ext cx="1572938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 err="1">
                <a:cs typeface="Calibri"/>
              </a:rPr>
              <a:t>WeightsDelta</a:t>
            </a:r>
            <a:endParaRPr lang="cs-CZ" dirty="0">
              <a:cs typeface="Calibri"/>
            </a:endParaRPr>
          </a:p>
        </p:txBody>
      </p:sp>
      <p:sp>
        <p:nvSpPr>
          <p:cNvPr id="12" name="Šipka: doprava 11">
            <a:extLst>
              <a:ext uri="{FF2B5EF4-FFF2-40B4-BE49-F238E27FC236}">
                <a16:creationId xmlns:a16="http://schemas.microsoft.com/office/drawing/2014/main" id="{9A20FA38-D064-82D4-E936-7A7F74DB6743}"/>
              </a:ext>
            </a:extLst>
          </p:cNvPr>
          <p:cNvSpPr/>
          <p:nvPr/>
        </p:nvSpPr>
        <p:spPr>
          <a:xfrm rot="21442905">
            <a:off x="4552917" y="3302149"/>
            <a:ext cx="71527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FAEE0B95-C190-233F-934E-C4098CF9673B}"/>
              </a:ext>
            </a:extLst>
          </p:cNvPr>
          <p:cNvSpPr txBox="1"/>
          <p:nvPr/>
        </p:nvSpPr>
        <p:spPr>
          <a:xfrm>
            <a:off x="5352271" y="3242028"/>
            <a:ext cx="1572938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cs typeface="Calibri"/>
              </a:rPr>
              <a:t>Úprava vah</a:t>
            </a:r>
          </a:p>
        </p:txBody>
      </p:sp>
      <p:sp>
        <p:nvSpPr>
          <p:cNvPr id="16" name="Šipka: doprava 15">
            <a:extLst>
              <a:ext uri="{FF2B5EF4-FFF2-40B4-BE49-F238E27FC236}">
                <a16:creationId xmlns:a16="http://schemas.microsoft.com/office/drawing/2014/main" id="{CFFD579E-93DB-51F2-9E2E-4B811898A2CE}"/>
              </a:ext>
            </a:extLst>
          </p:cNvPr>
          <p:cNvSpPr/>
          <p:nvPr/>
        </p:nvSpPr>
        <p:spPr>
          <a:xfrm rot="18701787">
            <a:off x="1447747" y="4157795"/>
            <a:ext cx="1661468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Šipka: zahnutá nahoru 17">
            <a:extLst>
              <a:ext uri="{FF2B5EF4-FFF2-40B4-BE49-F238E27FC236}">
                <a16:creationId xmlns:a16="http://schemas.microsoft.com/office/drawing/2014/main" id="{A0FC0160-B0E0-169E-34A4-8781234C9B66}"/>
              </a:ext>
            </a:extLst>
          </p:cNvPr>
          <p:cNvSpPr/>
          <p:nvPr/>
        </p:nvSpPr>
        <p:spPr>
          <a:xfrm>
            <a:off x="1566249" y="5520808"/>
            <a:ext cx="1348967" cy="646331"/>
          </a:xfrm>
          <a:prstGeom prst="curvedUpArrow">
            <a:avLst/>
          </a:prstGeom>
          <a:noFill/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0" name="Šipka: doprava 19">
            <a:extLst>
              <a:ext uri="{FF2B5EF4-FFF2-40B4-BE49-F238E27FC236}">
                <a16:creationId xmlns:a16="http://schemas.microsoft.com/office/drawing/2014/main" id="{4D1F2EB9-B495-463D-23FD-94BD0CC9921A}"/>
              </a:ext>
            </a:extLst>
          </p:cNvPr>
          <p:cNvSpPr/>
          <p:nvPr/>
        </p:nvSpPr>
        <p:spPr>
          <a:xfrm rot="932185">
            <a:off x="6943790" y="3315916"/>
            <a:ext cx="715273" cy="26957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Volný tvar: obrazec 23">
            <a:extLst>
              <a:ext uri="{FF2B5EF4-FFF2-40B4-BE49-F238E27FC236}">
                <a16:creationId xmlns:a16="http://schemas.microsoft.com/office/drawing/2014/main" id="{94C24E1B-2098-0D5E-B7EE-202FAA4EE2BC}"/>
              </a:ext>
            </a:extLst>
          </p:cNvPr>
          <p:cNvSpPr/>
          <p:nvPr/>
        </p:nvSpPr>
        <p:spPr>
          <a:xfrm>
            <a:off x="1050202" y="1077361"/>
            <a:ext cx="9008198" cy="2755345"/>
          </a:xfrm>
          <a:custGeom>
            <a:avLst/>
            <a:gdLst>
              <a:gd name="connsiteX0" fmla="*/ 0 w 9008198"/>
              <a:gd name="connsiteY0" fmla="*/ 0 h 3150606"/>
              <a:gd name="connsiteX1" fmla="*/ 0 w 9008198"/>
              <a:gd name="connsiteY1" fmla="*/ 1982709 h 3150606"/>
              <a:gd name="connsiteX2" fmla="*/ 6627137 w 9008198"/>
              <a:gd name="connsiteY2" fmla="*/ 1892174 h 3150606"/>
              <a:gd name="connsiteX3" fmla="*/ 6636190 w 9008198"/>
              <a:gd name="connsiteY3" fmla="*/ 3141552 h 3150606"/>
              <a:gd name="connsiteX4" fmla="*/ 9008198 w 9008198"/>
              <a:gd name="connsiteY4" fmla="*/ 3150606 h 3150606"/>
              <a:gd name="connsiteX5" fmla="*/ 8962931 w 9008198"/>
              <a:gd name="connsiteY5" fmla="*/ 27160 h 3150606"/>
              <a:gd name="connsiteX6" fmla="*/ 0 w 9008198"/>
              <a:gd name="connsiteY6" fmla="*/ 0 h 315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08198" h="3150606">
                <a:moveTo>
                  <a:pt x="0" y="0"/>
                </a:moveTo>
                <a:lnTo>
                  <a:pt x="0" y="1982709"/>
                </a:lnTo>
                <a:lnTo>
                  <a:pt x="6627137" y="1892174"/>
                </a:lnTo>
                <a:cubicBezTo>
                  <a:pt x="6630155" y="2308633"/>
                  <a:pt x="6633172" y="2725093"/>
                  <a:pt x="6636190" y="3141552"/>
                </a:cubicBezTo>
                <a:lnTo>
                  <a:pt x="9008198" y="3150606"/>
                </a:lnTo>
                <a:lnTo>
                  <a:pt x="8962931" y="2716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67C9C5E9-7DDC-249F-9148-4EF374E1769D}"/>
              </a:ext>
            </a:extLst>
          </p:cNvPr>
          <p:cNvSpPr txBox="1"/>
          <p:nvPr/>
        </p:nvSpPr>
        <p:spPr>
          <a:xfrm>
            <a:off x="8519311" y="1205486"/>
            <a:ext cx="160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FeedForward</a:t>
            </a:r>
            <a:endParaRPr lang="cs-CZ" dirty="0"/>
          </a:p>
        </p:txBody>
      </p:sp>
      <p:sp>
        <p:nvSpPr>
          <p:cNvPr id="27" name="Volný tvar: obrazec 26">
            <a:extLst>
              <a:ext uri="{FF2B5EF4-FFF2-40B4-BE49-F238E27FC236}">
                <a16:creationId xmlns:a16="http://schemas.microsoft.com/office/drawing/2014/main" id="{4CEF309E-63FC-8564-1787-30B40876434B}"/>
              </a:ext>
            </a:extLst>
          </p:cNvPr>
          <p:cNvSpPr/>
          <p:nvPr/>
        </p:nvSpPr>
        <p:spPr>
          <a:xfrm>
            <a:off x="1050202" y="2725093"/>
            <a:ext cx="10755517" cy="3666654"/>
          </a:xfrm>
          <a:custGeom>
            <a:avLst/>
            <a:gdLst>
              <a:gd name="connsiteX0" fmla="*/ 6618083 w 10755517"/>
              <a:gd name="connsiteY0" fmla="*/ 0 h 3666654"/>
              <a:gd name="connsiteX1" fmla="*/ 0 w 10755517"/>
              <a:gd name="connsiteY1" fmla="*/ 90535 h 3666654"/>
              <a:gd name="connsiteX2" fmla="*/ 54321 w 10755517"/>
              <a:gd name="connsiteY2" fmla="*/ 3666654 h 3666654"/>
              <a:gd name="connsiteX3" fmla="*/ 10755517 w 10755517"/>
              <a:gd name="connsiteY3" fmla="*/ 3585172 h 3666654"/>
              <a:gd name="connsiteX4" fmla="*/ 10719303 w 10755517"/>
              <a:gd name="connsiteY4" fmla="*/ 1113576 h 3666654"/>
              <a:gd name="connsiteX5" fmla="*/ 6645244 w 10755517"/>
              <a:gd name="connsiteY5" fmla="*/ 1104523 h 3666654"/>
              <a:gd name="connsiteX6" fmla="*/ 6618083 w 10755517"/>
              <a:gd name="connsiteY6" fmla="*/ 0 h 366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55517" h="3666654">
                <a:moveTo>
                  <a:pt x="6618083" y="0"/>
                </a:moveTo>
                <a:lnTo>
                  <a:pt x="0" y="90535"/>
                </a:lnTo>
                <a:lnTo>
                  <a:pt x="54321" y="3666654"/>
                </a:lnTo>
                <a:lnTo>
                  <a:pt x="10755517" y="3585172"/>
                </a:lnTo>
                <a:lnTo>
                  <a:pt x="10719303" y="1113576"/>
                </a:lnTo>
                <a:lnTo>
                  <a:pt x="6645244" y="1104523"/>
                </a:lnTo>
                <a:lnTo>
                  <a:pt x="6618083" y="0"/>
                </a:lnTo>
                <a:close/>
              </a:path>
            </a:pathLst>
          </a:custGeom>
          <a:noFill/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EAF6300E-829A-E32E-92C6-23B000B19D8A}"/>
              </a:ext>
            </a:extLst>
          </p:cNvPr>
          <p:cNvSpPr txBox="1"/>
          <p:nvPr/>
        </p:nvSpPr>
        <p:spPr>
          <a:xfrm>
            <a:off x="8589193" y="5875695"/>
            <a:ext cx="186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BackPropagation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059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21" grpId="0" animBg="1"/>
      <p:bldP spid="23" grpId="0"/>
      <p:bldP spid="25" grpId="0" animBg="1"/>
      <p:bldP spid="31" grpId="0" animBg="1"/>
      <p:bldP spid="32" grpId="0"/>
      <p:bldP spid="33" grpId="0" animBg="1"/>
      <p:bldP spid="34" grpId="0" animBg="1"/>
      <p:bldP spid="37" grpId="0" animBg="1"/>
      <p:bldP spid="38" grpId="0" animBg="1"/>
      <p:bldP spid="3" grpId="0"/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4" grpId="0" animBg="1"/>
      <p:bldP spid="26" grpId="0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59B9E1E-E21E-69DE-8738-EECFCE3C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cs-CZ" sz="5400">
                <a:cs typeface="Calibri Light"/>
              </a:rPr>
              <a:t>Typy učení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rgbClr val="4472C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D7F30E-40C2-D474-7EA2-10DA60EF1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1700">
                <a:cs typeface="Calibri"/>
              </a:rPr>
              <a:t>Supervised</a:t>
            </a:r>
            <a:endParaRPr lang="cs-CZ" sz="1700"/>
          </a:p>
          <a:p>
            <a:pPr lvl="1"/>
            <a:r>
              <a:rPr lang="cs-CZ" sz="1700">
                <a:cs typeface="Calibri"/>
              </a:rPr>
              <a:t>učení pomocí správných kombinací vstupů a výstupů</a:t>
            </a:r>
          </a:p>
          <a:p>
            <a:r>
              <a:rPr lang="cs-CZ" sz="1700">
                <a:cs typeface="Calibri"/>
              </a:rPr>
              <a:t>Unsupervised</a:t>
            </a:r>
          </a:p>
          <a:p>
            <a:pPr lvl="1"/>
            <a:r>
              <a:rPr lang="cs-CZ" sz="1700">
                <a:cs typeface="Calibri"/>
              </a:rPr>
              <a:t>hledání vzorů</a:t>
            </a:r>
          </a:p>
          <a:p>
            <a:pPr lvl="1"/>
            <a:r>
              <a:rPr lang="cs-CZ" sz="1700">
                <a:cs typeface="Calibri"/>
              </a:rPr>
              <a:t>předvídací modely</a:t>
            </a:r>
          </a:p>
          <a:p>
            <a:r>
              <a:rPr lang="cs-CZ" sz="1700">
                <a:cs typeface="Calibri"/>
              </a:rPr>
              <a:t>Reinforcement</a:t>
            </a:r>
          </a:p>
          <a:p>
            <a:pPr lvl="1"/>
            <a:r>
              <a:rPr lang="cs-CZ" sz="1700">
                <a:ea typeface="+mn-lt"/>
                <a:cs typeface="+mn-lt"/>
              </a:rPr>
              <a:t>učení pomocí bodování a hodnotícího algoritmů</a:t>
            </a:r>
          </a:p>
          <a:p>
            <a:pPr lvl="1"/>
            <a:r>
              <a:rPr lang="cs-CZ" sz="1700">
                <a:ea typeface="+mn-lt"/>
                <a:cs typeface="+mn-lt"/>
              </a:rPr>
              <a:t>nejblíže k lidskému učení</a:t>
            </a:r>
          </a:p>
        </p:txBody>
      </p:sp>
      <p:pic>
        <p:nvPicPr>
          <p:cNvPr id="4" name="Obrázek 4" descr="Obsah obrázku diagram&#10;&#10;Popis se vygeneroval automaticky.">
            <a:extLst>
              <a:ext uri="{FF2B5EF4-FFF2-40B4-BE49-F238E27FC236}">
                <a16:creationId xmlns:a16="http://schemas.microsoft.com/office/drawing/2014/main" id="{2AA1B0B5-24CE-C52F-F6C3-468CCC9A5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" r="-144" b="2791"/>
          <a:stretch/>
        </p:blipFill>
        <p:spPr>
          <a:xfrm>
            <a:off x="4664192" y="1802178"/>
            <a:ext cx="6913626" cy="410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2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CC0F04-6E1A-B807-F334-E520B46C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Trénovací data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0EDE96-843A-2F33-0D60-D2435A925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539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cs typeface="Calibri"/>
              </a:rPr>
              <a:t>Je potřeba velké množství dat.</a:t>
            </a:r>
          </a:p>
          <a:p>
            <a:r>
              <a:rPr lang="cs-CZ" dirty="0">
                <a:ea typeface="Calibri"/>
                <a:cs typeface="Calibri"/>
              </a:rPr>
              <a:t>Dat musí být nejen hodně, ale také musí být kvalitní.</a:t>
            </a:r>
            <a:endParaRPr lang="cs-CZ" dirty="0">
              <a:cs typeface="Calibri"/>
            </a:endParaRPr>
          </a:p>
          <a:p>
            <a:r>
              <a:rPr lang="cs-CZ" dirty="0">
                <a:cs typeface="Calibri"/>
              </a:rPr>
              <a:t>Je nutné vyhnout se zkreslení, což může být velmi těžké.</a:t>
            </a:r>
            <a:endParaRPr lang="cs-CZ" dirty="0">
              <a:ea typeface="Calibri"/>
              <a:cs typeface="Calibri"/>
            </a:endParaRPr>
          </a:p>
          <a:p>
            <a:r>
              <a:rPr lang="cs-CZ" dirty="0">
                <a:cs typeface="Calibri"/>
              </a:rPr>
              <a:t>Musí být v datech diverzita (nesmí být všechen text psán stejným fontem,..).</a:t>
            </a:r>
            <a:endParaRPr lang="cs-CZ" dirty="0">
              <a:ea typeface="Calibri"/>
              <a:cs typeface="Calibri"/>
            </a:endParaRPr>
          </a:p>
          <a:p>
            <a:r>
              <a:rPr lang="cs-CZ" dirty="0">
                <a:ea typeface="Calibri"/>
                <a:cs typeface="Calibri"/>
              </a:rPr>
              <a:t>Tyto data se často dělí na tři části: trénovací, validační, a testovací.</a:t>
            </a:r>
          </a:p>
          <a:p>
            <a:pPr marL="0" indent="0">
              <a:buNone/>
            </a:pPr>
            <a:endParaRPr lang="cs-CZ" dirty="0">
              <a:ea typeface="Calibri"/>
              <a:cs typeface="Calibri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731420-46E8-7253-05BA-4F2F571F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919" y="-681273"/>
            <a:ext cx="14360520" cy="753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65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1270</Words>
  <Application>Microsoft Office PowerPoint</Application>
  <PresentationFormat>Širokoúhlá obrazovka</PresentationFormat>
  <Paragraphs>181</Paragraphs>
  <Slides>28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Miriam Fixed</vt:lpstr>
      <vt:lpstr>Times New Roman</vt:lpstr>
      <vt:lpstr>Office Theme</vt:lpstr>
      <vt:lpstr>Umělá inteligence</vt:lpstr>
      <vt:lpstr>Prezentace aplikace PowerPoint</vt:lpstr>
      <vt:lpstr>Co je AI?</vt:lpstr>
      <vt:lpstr>Co je neuronová síť?</vt:lpstr>
      <vt:lpstr>Neuron (neumělecká interpretace)</vt:lpstr>
      <vt:lpstr>Jednoduchá neuronová síť</vt:lpstr>
      <vt:lpstr>Prezentace aplikace PowerPoint</vt:lpstr>
      <vt:lpstr>Typy učení</vt:lpstr>
      <vt:lpstr>Trénovací data</vt:lpstr>
      <vt:lpstr>Modely na zpracování jazyka</vt:lpstr>
      <vt:lpstr>ChatGPT, transformátory, a jak fungují</vt:lpstr>
      <vt:lpstr>Prezentace aplikace PowerPoint</vt:lpstr>
      <vt:lpstr>Jak toto využít?</vt:lpstr>
      <vt:lpstr>Dall-E 2</vt:lpstr>
      <vt:lpstr>CLIP</vt:lpstr>
      <vt:lpstr>PRIOR</vt:lpstr>
      <vt:lpstr>GLIDE</vt:lpstr>
      <vt:lpstr>Upscaling</vt:lpstr>
      <vt:lpstr>Discriminator feedback</vt:lpstr>
      <vt:lpstr>Variace</vt:lpstr>
      <vt:lpstr>Prezentace aplikace PowerPoint</vt:lpstr>
      <vt:lpstr>Jak toto využít?</vt:lpstr>
      <vt:lpstr>Jak funguje Mid-Journey?</vt:lpstr>
      <vt:lpstr>Mid-Journey vs Dall-E 2</vt:lpstr>
      <vt:lpstr>Prezentace aplikace PowerPoint</vt:lpstr>
      <vt:lpstr>GPT-4</vt:lpstr>
      <vt:lpstr>Děkujeme za pozornost!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deez</dc:title>
  <dc:creator>m.muller.18</dc:creator>
  <cp:lastModifiedBy>t.blahnik.18</cp:lastModifiedBy>
  <cp:revision>2</cp:revision>
  <dcterms:created xsi:type="dcterms:W3CDTF">2023-03-13T10:39:05Z</dcterms:created>
  <dcterms:modified xsi:type="dcterms:W3CDTF">2023-03-15T19:27:24Z</dcterms:modified>
</cp:coreProperties>
</file>